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8" r:id="rId1"/>
  </p:sldMasterIdLst>
  <p:notesMasterIdLst>
    <p:notesMasterId r:id="rId38"/>
  </p:notesMasterIdLst>
  <p:sldIdLst>
    <p:sldId id="437" r:id="rId2"/>
    <p:sldId id="491" r:id="rId3"/>
    <p:sldId id="449" r:id="rId4"/>
    <p:sldId id="452" r:id="rId5"/>
    <p:sldId id="492" r:id="rId6"/>
    <p:sldId id="486" r:id="rId7"/>
    <p:sldId id="487" r:id="rId8"/>
    <p:sldId id="488" r:id="rId9"/>
    <p:sldId id="493" r:id="rId10"/>
    <p:sldId id="485" r:id="rId11"/>
    <p:sldId id="468" r:id="rId12"/>
    <p:sldId id="458" r:id="rId13"/>
    <p:sldId id="494" r:id="rId14"/>
    <p:sldId id="512" r:id="rId15"/>
    <p:sldId id="513" r:id="rId16"/>
    <p:sldId id="460" r:id="rId17"/>
    <p:sldId id="505" r:id="rId18"/>
    <p:sldId id="497" r:id="rId19"/>
    <p:sldId id="514" r:id="rId20"/>
    <p:sldId id="509" r:id="rId21"/>
    <p:sldId id="506" r:id="rId22"/>
    <p:sldId id="515" r:id="rId23"/>
    <p:sldId id="516" r:id="rId24"/>
    <p:sldId id="508" r:id="rId25"/>
    <p:sldId id="510" r:id="rId26"/>
    <p:sldId id="517" r:id="rId27"/>
    <p:sldId id="511" r:id="rId28"/>
    <p:sldId id="489" r:id="rId29"/>
    <p:sldId id="518" r:id="rId30"/>
    <p:sldId id="483" r:id="rId31"/>
    <p:sldId id="495" r:id="rId32"/>
    <p:sldId id="502" r:id="rId33"/>
    <p:sldId id="503" r:id="rId34"/>
    <p:sldId id="476" r:id="rId35"/>
    <p:sldId id="504" r:id="rId36"/>
    <p:sldId id="284"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I-ReID" id="{35B3BD15-A90E-47FF-850A-F3C8E92C3F9F}">
          <p14:sldIdLst>
            <p14:sldId id="437"/>
            <p14:sldId id="491"/>
            <p14:sldId id="449"/>
            <p14:sldId id="452"/>
            <p14:sldId id="492"/>
            <p14:sldId id="486"/>
            <p14:sldId id="487"/>
            <p14:sldId id="488"/>
            <p14:sldId id="493"/>
          </p14:sldIdLst>
        </p14:section>
        <p14:section name="Discover Cross-Modality Nuances for Visible-Infrared Person Re-Identification" id="{907A2057-5DAF-4F29-B670-FB258F260F13}">
          <p14:sldIdLst>
            <p14:sldId id="485"/>
            <p14:sldId id="468"/>
            <p14:sldId id="458"/>
            <p14:sldId id="494"/>
            <p14:sldId id="512"/>
            <p14:sldId id="513"/>
            <p14:sldId id="460"/>
            <p14:sldId id="505"/>
            <p14:sldId id="497"/>
            <p14:sldId id="514"/>
            <p14:sldId id="509"/>
            <p14:sldId id="506"/>
            <p14:sldId id="515"/>
            <p14:sldId id="516"/>
            <p14:sldId id="508"/>
            <p14:sldId id="510"/>
            <p14:sldId id="517"/>
            <p14:sldId id="511"/>
            <p14:sldId id="489"/>
            <p14:sldId id="518"/>
            <p14:sldId id="483"/>
            <p14:sldId id="495"/>
            <p14:sldId id="502"/>
            <p14:sldId id="503"/>
            <p14:sldId id="476"/>
            <p14:sldId id="504"/>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隽杰" initials="李" lastIdx="1" clrIdx="0">
    <p:extLst>
      <p:ext uri="{19B8F6BF-5375-455C-9EA6-DF929625EA0E}">
        <p15:presenceInfo xmlns:p15="http://schemas.microsoft.com/office/powerpoint/2012/main" userId="ff89c632df0cd7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1"/>
    <a:srgbClr val="00B050"/>
    <a:srgbClr val="4F81BD"/>
    <a:srgbClr val="F7964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82256" autoAdjust="0"/>
  </p:normalViewPr>
  <p:slideViewPr>
    <p:cSldViewPr snapToGrid="0">
      <p:cViewPr varScale="1">
        <p:scale>
          <a:sx n="94" d="100"/>
          <a:sy n="94" d="100"/>
        </p:scale>
        <p:origin x="168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FD294-EA25-46DB-AD52-92185108F0E6}" type="datetimeFigureOut">
              <a:rPr lang="zh-CN" altLang="en-US" smtClean="0"/>
              <a:t>2023/5/10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D8B16-A0AC-46DA-B74D-7AA078E71222}" type="slidenum">
              <a:rPr lang="zh-CN" altLang="en-US" smtClean="0"/>
              <a:t>‹#›</a:t>
            </a:fld>
            <a:endParaRPr lang="zh-CN" altLang="en-US"/>
          </a:p>
        </p:txBody>
      </p:sp>
    </p:spTree>
    <p:extLst>
      <p:ext uri="{BB962C8B-B14F-4D97-AF65-F5344CB8AC3E}">
        <p14:creationId xmlns:p14="http://schemas.microsoft.com/office/powerpoint/2010/main" val="425051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a:t>
            </a:fld>
            <a:endParaRPr lang="zh-CN" altLang="en-US"/>
          </a:p>
        </p:txBody>
      </p:sp>
    </p:spTree>
    <p:extLst>
      <p:ext uri="{BB962C8B-B14F-4D97-AF65-F5344CB8AC3E}">
        <p14:creationId xmlns:p14="http://schemas.microsoft.com/office/powerpoint/2010/main" val="2993529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10</a:t>
            </a:fld>
            <a:endParaRPr lang="zh-CN" altLang="en-US"/>
          </a:p>
        </p:txBody>
      </p:sp>
    </p:spTree>
    <p:extLst>
      <p:ext uri="{BB962C8B-B14F-4D97-AF65-F5344CB8AC3E}">
        <p14:creationId xmlns:p14="http://schemas.microsoft.com/office/powerpoint/2010/main" val="256087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接下来我们解读一下</a:t>
            </a:r>
            <a:r>
              <a:rPr lang="en-US" altLang="zh-CN" sz="1200" b="0" i="0" kern="1200" dirty="0" err="1">
                <a:solidFill>
                  <a:schemeClr val="tx1"/>
                </a:solidFill>
                <a:effectLst/>
                <a:latin typeface="+mn-lt"/>
                <a:ea typeface="+mn-ea"/>
                <a:cs typeface="+mn-cs"/>
              </a:rPr>
              <a:t>MPANet</a:t>
            </a:r>
            <a:r>
              <a:rPr lang="zh-CN" altLang="en-US" sz="1200" b="0" i="0" kern="1200" dirty="0">
                <a:solidFill>
                  <a:schemeClr val="tx1"/>
                </a:solidFill>
                <a:effectLst/>
                <a:latin typeface="+mn-lt"/>
                <a:ea typeface="+mn-ea"/>
                <a:cs typeface="+mn-cs"/>
              </a:rPr>
              <a:t>这篇工作，首先看下标题：</a:t>
            </a:r>
            <a:r>
              <a:rPr lang="en-US" altLang="zh-CN" sz="1200" b="0" i="0" kern="1200" dirty="0">
                <a:solidFill>
                  <a:schemeClr val="tx1"/>
                </a:solidFill>
                <a:effectLst/>
                <a:latin typeface="+mn-lt"/>
                <a:ea typeface="+mn-ea"/>
                <a:cs typeface="+mn-cs"/>
              </a:rPr>
              <a:t>Discover Cross-Modality Nuances for Visible-Infrared Person Re-Identification</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nuance</a:t>
            </a:r>
            <a:r>
              <a:rPr lang="zh-CN" altLang="en-US" sz="1200" b="0" i="0" kern="1200" dirty="0">
                <a:solidFill>
                  <a:schemeClr val="tx1"/>
                </a:solidFill>
                <a:effectLst/>
                <a:latin typeface="+mn-lt"/>
                <a:ea typeface="+mn-ea"/>
                <a:cs typeface="+mn-cs"/>
              </a:rPr>
              <a:t>是指细微差别，在本文中是空间上的局部特征</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11</a:t>
            </a:fld>
            <a:endParaRPr lang="zh-CN" altLang="en-US"/>
          </a:p>
        </p:txBody>
      </p:sp>
    </p:spTree>
    <p:extLst>
      <p:ext uri="{BB962C8B-B14F-4D97-AF65-F5344CB8AC3E}">
        <p14:creationId xmlns:p14="http://schemas.microsoft.com/office/powerpoint/2010/main" val="421219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12</a:t>
            </a:fld>
            <a:endParaRPr lang="zh-CN" altLang="en-US"/>
          </a:p>
        </p:txBody>
      </p:sp>
    </p:spTree>
    <p:extLst>
      <p:ext uri="{BB962C8B-B14F-4D97-AF65-F5344CB8AC3E}">
        <p14:creationId xmlns:p14="http://schemas.microsoft.com/office/powerpoint/2010/main" val="237604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13</a:t>
            </a:fld>
            <a:endParaRPr lang="zh-CN" altLang="en-US"/>
          </a:p>
        </p:txBody>
      </p:sp>
    </p:spTree>
    <p:extLst>
      <p:ext uri="{BB962C8B-B14F-4D97-AF65-F5344CB8AC3E}">
        <p14:creationId xmlns:p14="http://schemas.microsoft.com/office/powerpoint/2010/main" val="4023842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14</a:t>
            </a:fld>
            <a:endParaRPr lang="zh-CN" altLang="en-US"/>
          </a:p>
        </p:txBody>
      </p:sp>
    </p:spTree>
    <p:extLst>
      <p:ext uri="{BB962C8B-B14F-4D97-AF65-F5344CB8AC3E}">
        <p14:creationId xmlns:p14="http://schemas.microsoft.com/office/powerpoint/2010/main" val="1524770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15</a:t>
            </a:fld>
            <a:endParaRPr lang="zh-CN" altLang="en-US"/>
          </a:p>
        </p:txBody>
      </p:sp>
    </p:spTree>
    <p:extLst>
      <p:ext uri="{BB962C8B-B14F-4D97-AF65-F5344CB8AC3E}">
        <p14:creationId xmlns:p14="http://schemas.microsoft.com/office/powerpoint/2010/main" val="2603003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16</a:t>
            </a:fld>
            <a:endParaRPr lang="zh-CN" altLang="en-US"/>
          </a:p>
        </p:txBody>
      </p:sp>
    </p:spTree>
    <p:extLst>
      <p:ext uri="{BB962C8B-B14F-4D97-AF65-F5344CB8AC3E}">
        <p14:creationId xmlns:p14="http://schemas.microsoft.com/office/powerpoint/2010/main" val="39046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17</a:t>
            </a:fld>
            <a:endParaRPr lang="zh-CN" altLang="en-US"/>
          </a:p>
        </p:txBody>
      </p:sp>
    </p:spTree>
    <p:extLst>
      <p:ext uri="{BB962C8B-B14F-4D97-AF65-F5344CB8AC3E}">
        <p14:creationId xmlns:p14="http://schemas.microsoft.com/office/powerpoint/2010/main" val="3091729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18</a:t>
            </a:fld>
            <a:endParaRPr lang="zh-CN" altLang="en-US"/>
          </a:p>
        </p:txBody>
      </p:sp>
    </p:spTree>
    <p:extLst>
      <p:ext uri="{BB962C8B-B14F-4D97-AF65-F5344CB8AC3E}">
        <p14:creationId xmlns:p14="http://schemas.microsoft.com/office/powerpoint/2010/main" val="2413281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19</a:t>
            </a:fld>
            <a:endParaRPr lang="zh-CN" altLang="en-US"/>
          </a:p>
        </p:txBody>
      </p:sp>
    </p:spTree>
    <p:extLst>
      <p:ext uri="{BB962C8B-B14F-4D97-AF65-F5344CB8AC3E}">
        <p14:creationId xmlns:p14="http://schemas.microsoft.com/office/powerpoint/2010/main" val="4054935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首先简单看一下对比学习领域</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同时期或之前工作的经典方法，主要是这两个，因为</a:t>
            </a:r>
            <a:r>
              <a:rPr lang="en-US" altLang="zh-CN" sz="1200" b="0" i="0" kern="1200" dirty="0" err="1">
                <a:solidFill>
                  <a:schemeClr val="tx1"/>
                </a:solidFill>
                <a:effectLst/>
                <a:latin typeface="+mn-lt"/>
                <a:ea typeface="+mn-ea"/>
                <a:cs typeface="+mn-cs"/>
              </a:rPr>
              <a:t>simCLR</a:t>
            </a:r>
            <a:r>
              <a:rPr lang="zh-CN" altLang="en-US" sz="1200" b="0" i="0" kern="1200" dirty="0">
                <a:solidFill>
                  <a:schemeClr val="tx1"/>
                </a:solidFill>
                <a:effectLst/>
                <a:latin typeface="+mn-lt"/>
                <a:ea typeface="+mn-ea"/>
                <a:cs typeface="+mn-cs"/>
              </a:rPr>
              <a:t>结构比较经典，也比较简单，</a:t>
            </a:r>
            <a:r>
              <a:rPr lang="en-US" altLang="zh-CN" sz="1200" b="0" i="0" kern="1200" dirty="0">
                <a:solidFill>
                  <a:schemeClr val="tx1"/>
                </a:solidFill>
                <a:effectLst/>
                <a:latin typeface="+mn-lt"/>
                <a:ea typeface="+mn-ea"/>
                <a:cs typeface="+mn-cs"/>
              </a:rPr>
              <a:t>DINO</a:t>
            </a:r>
            <a:r>
              <a:rPr lang="zh-CN" altLang="en-US" sz="1200" b="0" i="0" kern="1200" dirty="0">
                <a:solidFill>
                  <a:schemeClr val="tx1"/>
                </a:solidFill>
                <a:effectLst/>
                <a:latin typeface="+mn-lt"/>
                <a:ea typeface="+mn-ea"/>
                <a:cs typeface="+mn-cs"/>
              </a:rPr>
              <a:t>的模型结构与</a:t>
            </a:r>
            <a:r>
              <a:rPr lang="en-US" altLang="zh-CN" sz="1200" b="0" i="0" kern="1200" dirty="0" err="1">
                <a:solidFill>
                  <a:schemeClr val="tx1"/>
                </a:solidFill>
                <a:effectLst/>
                <a:latin typeface="+mn-lt"/>
                <a:ea typeface="+mn-ea"/>
                <a:cs typeface="+mn-cs"/>
              </a:rPr>
              <a:t>BYOL</a:t>
            </a:r>
            <a:r>
              <a:rPr lang="zh-CN" altLang="en-US" sz="1200" b="0" i="0" kern="1200" dirty="0">
                <a:solidFill>
                  <a:schemeClr val="tx1"/>
                </a:solidFill>
                <a:effectLst/>
                <a:latin typeface="+mn-lt"/>
                <a:ea typeface="+mn-ea"/>
                <a:cs typeface="+mn-cs"/>
              </a:rPr>
              <a:t>相近， </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a:t>
            </a:fld>
            <a:endParaRPr lang="zh-CN" altLang="en-US"/>
          </a:p>
        </p:txBody>
      </p:sp>
    </p:spTree>
    <p:extLst>
      <p:ext uri="{BB962C8B-B14F-4D97-AF65-F5344CB8AC3E}">
        <p14:creationId xmlns:p14="http://schemas.microsoft.com/office/powerpoint/2010/main" val="2903632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20</a:t>
            </a:fld>
            <a:endParaRPr lang="zh-CN" altLang="en-US"/>
          </a:p>
        </p:txBody>
      </p:sp>
    </p:spTree>
    <p:extLst>
      <p:ext uri="{BB962C8B-B14F-4D97-AF65-F5344CB8AC3E}">
        <p14:creationId xmlns:p14="http://schemas.microsoft.com/office/powerpoint/2010/main" val="1487146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21</a:t>
            </a:fld>
            <a:endParaRPr lang="zh-CN" altLang="en-US"/>
          </a:p>
        </p:txBody>
      </p:sp>
    </p:spTree>
    <p:extLst>
      <p:ext uri="{BB962C8B-B14F-4D97-AF65-F5344CB8AC3E}">
        <p14:creationId xmlns:p14="http://schemas.microsoft.com/office/powerpoint/2010/main" val="667715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22</a:t>
            </a:fld>
            <a:endParaRPr lang="zh-CN" altLang="en-US"/>
          </a:p>
        </p:txBody>
      </p:sp>
    </p:spTree>
    <p:extLst>
      <p:ext uri="{BB962C8B-B14F-4D97-AF65-F5344CB8AC3E}">
        <p14:creationId xmlns:p14="http://schemas.microsoft.com/office/powerpoint/2010/main" val="364785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23</a:t>
            </a:fld>
            <a:endParaRPr lang="zh-CN" altLang="en-US"/>
          </a:p>
        </p:txBody>
      </p:sp>
    </p:spTree>
    <p:extLst>
      <p:ext uri="{BB962C8B-B14F-4D97-AF65-F5344CB8AC3E}">
        <p14:creationId xmlns:p14="http://schemas.microsoft.com/office/powerpoint/2010/main" val="1949253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24</a:t>
            </a:fld>
            <a:endParaRPr lang="zh-CN" altLang="en-US"/>
          </a:p>
        </p:txBody>
      </p:sp>
    </p:spTree>
    <p:extLst>
      <p:ext uri="{BB962C8B-B14F-4D97-AF65-F5344CB8AC3E}">
        <p14:creationId xmlns:p14="http://schemas.microsoft.com/office/powerpoint/2010/main" val="1913089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25</a:t>
            </a:fld>
            <a:endParaRPr lang="zh-CN" altLang="en-US"/>
          </a:p>
        </p:txBody>
      </p:sp>
    </p:spTree>
    <p:extLst>
      <p:ext uri="{BB962C8B-B14F-4D97-AF65-F5344CB8AC3E}">
        <p14:creationId xmlns:p14="http://schemas.microsoft.com/office/powerpoint/2010/main" val="125943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26</a:t>
            </a:fld>
            <a:endParaRPr lang="zh-CN" altLang="en-US"/>
          </a:p>
        </p:txBody>
      </p:sp>
    </p:spTree>
    <p:extLst>
      <p:ext uri="{BB962C8B-B14F-4D97-AF65-F5344CB8AC3E}">
        <p14:creationId xmlns:p14="http://schemas.microsoft.com/office/powerpoint/2010/main" val="228130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27</a:t>
            </a:fld>
            <a:endParaRPr lang="zh-CN" altLang="en-US"/>
          </a:p>
        </p:txBody>
      </p:sp>
    </p:spTree>
    <p:extLst>
      <p:ext uri="{BB962C8B-B14F-4D97-AF65-F5344CB8AC3E}">
        <p14:creationId xmlns:p14="http://schemas.microsoft.com/office/powerpoint/2010/main" val="865492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28</a:t>
            </a:fld>
            <a:endParaRPr lang="zh-CN" altLang="en-US"/>
          </a:p>
        </p:txBody>
      </p:sp>
    </p:spTree>
    <p:extLst>
      <p:ext uri="{BB962C8B-B14F-4D97-AF65-F5344CB8AC3E}">
        <p14:creationId xmlns:p14="http://schemas.microsoft.com/office/powerpoint/2010/main" val="269035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29</a:t>
            </a:fld>
            <a:endParaRPr lang="zh-CN" altLang="en-US"/>
          </a:p>
        </p:txBody>
      </p:sp>
    </p:spTree>
    <p:extLst>
      <p:ext uri="{BB962C8B-B14F-4D97-AF65-F5344CB8AC3E}">
        <p14:creationId xmlns:p14="http://schemas.microsoft.com/office/powerpoint/2010/main" val="302312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大家好，今天给大家分享的方向是</a:t>
            </a:r>
            <a:r>
              <a:rPr lang="en-US" altLang="zh-CN" sz="1200" b="0" i="0" kern="1200" dirty="0">
                <a:solidFill>
                  <a:schemeClr val="tx1"/>
                </a:solidFill>
                <a:effectLst/>
                <a:latin typeface="+mn-lt"/>
                <a:ea typeface="+mn-ea"/>
                <a:cs typeface="+mn-cs"/>
              </a:rPr>
              <a:t>VI-</a:t>
            </a:r>
            <a:r>
              <a:rPr lang="en-US" altLang="zh-CN" sz="1200" b="0" i="0" kern="1200" dirty="0" err="1">
                <a:solidFill>
                  <a:schemeClr val="tx1"/>
                </a:solidFill>
                <a:effectLst/>
                <a:latin typeface="+mn-lt"/>
                <a:ea typeface="+mn-ea"/>
                <a:cs typeface="+mn-cs"/>
              </a:rPr>
              <a:t>ReID</a:t>
            </a:r>
            <a:r>
              <a:rPr lang="zh-CN" altLang="en-US" sz="1200" b="0" i="0" kern="1200" dirty="0">
                <a:solidFill>
                  <a:schemeClr val="tx1"/>
                </a:solidFill>
                <a:effectLst/>
                <a:latin typeface="+mn-lt"/>
                <a:ea typeface="+mn-ea"/>
                <a:cs typeface="+mn-cs"/>
              </a:rPr>
              <a:t>，也就是可见光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红外的跨模态场景下的行人再识别，分享的论文是</a:t>
            </a:r>
            <a:r>
              <a:rPr lang="en-US" altLang="zh-CN" sz="1200" b="0" i="0" kern="1200" dirty="0" err="1">
                <a:solidFill>
                  <a:schemeClr val="tx1"/>
                </a:solidFill>
                <a:effectLst/>
                <a:latin typeface="+mn-lt"/>
                <a:ea typeface="+mn-ea"/>
                <a:cs typeface="+mn-cs"/>
              </a:rPr>
              <a:t>MPANet</a:t>
            </a:r>
            <a:r>
              <a:rPr lang="zh-CN" altLang="en-US" sz="1200" b="0" i="0" kern="1200" dirty="0">
                <a:solidFill>
                  <a:schemeClr val="tx1"/>
                </a:solidFill>
                <a:effectLst/>
                <a:latin typeface="+mn-lt"/>
                <a:ea typeface="+mn-ea"/>
                <a:cs typeface="+mn-cs"/>
              </a:rPr>
              <a:t>，我们之前未涉及跨模态方面的</a:t>
            </a:r>
            <a:r>
              <a:rPr lang="en-US" altLang="zh-CN" sz="1200" b="0" i="0" kern="1200" dirty="0" err="1">
                <a:solidFill>
                  <a:schemeClr val="tx1"/>
                </a:solidFill>
                <a:effectLst/>
                <a:latin typeface="+mn-lt"/>
                <a:ea typeface="+mn-ea"/>
                <a:cs typeface="+mn-cs"/>
              </a:rPr>
              <a:t>ReID</a:t>
            </a:r>
            <a:r>
              <a:rPr lang="zh-CN" altLang="en-US" sz="1200" b="0" i="0" kern="1200" dirty="0">
                <a:solidFill>
                  <a:schemeClr val="tx1"/>
                </a:solidFill>
                <a:effectLst/>
                <a:latin typeface="+mn-lt"/>
                <a:ea typeface="+mn-ea"/>
                <a:cs typeface="+mn-cs"/>
              </a:rPr>
              <a:t>，因此今天的议程分为两部分，首先我带大家总结一下</a:t>
            </a:r>
            <a:r>
              <a:rPr lang="en-US" altLang="zh-CN" sz="1200" b="0" i="0" kern="1200" dirty="0">
                <a:solidFill>
                  <a:schemeClr val="tx1"/>
                </a:solidFill>
                <a:effectLst/>
                <a:latin typeface="+mn-lt"/>
                <a:ea typeface="+mn-ea"/>
                <a:cs typeface="+mn-cs"/>
              </a:rPr>
              <a:t>VI-</a:t>
            </a:r>
            <a:r>
              <a:rPr lang="en-US" altLang="zh-CN" sz="1200" b="0" i="0" kern="1200" dirty="0" err="1">
                <a:solidFill>
                  <a:schemeClr val="tx1"/>
                </a:solidFill>
                <a:effectLst/>
                <a:latin typeface="+mn-lt"/>
                <a:ea typeface="+mn-ea"/>
                <a:cs typeface="+mn-cs"/>
              </a:rPr>
              <a:t>ReID</a:t>
            </a:r>
            <a:r>
              <a:rPr lang="zh-CN" altLang="en-US" sz="1200" b="0" i="0" kern="1200" dirty="0">
                <a:solidFill>
                  <a:schemeClr val="tx1"/>
                </a:solidFill>
                <a:effectLst/>
                <a:latin typeface="+mn-lt"/>
                <a:ea typeface="+mn-ea"/>
                <a:cs typeface="+mn-cs"/>
              </a:rPr>
              <a:t>方向大概是在搞什么，然后再看一下今天的论文。</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a:t>
            </a:fld>
            <a:endParaRPr lang="zh-CN" altLang="en-US"/>
          </a:p>
        </p:txBody>
      </p:sp>
    </p:spTree>
    <p:extLst>
      <p:ext uri="{BB962C8B-B14F-4D97-AF65-F5344CB8AC3E}">
        <p14:creationId xmlns:p14="http://schemas.microsoft.com/office/powerpoint/2010/main" val="991856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30</a:t>
            </a:fld>
            <a:endParaRPr lang="zh-CN" altLang="en-US"/>
          </a:p>
        </p:txBody>
      </p:sp>
    </p:spTree>
    <p:extLst>
      <p:ext uri="{BB962C8B-B14F-4D97-AF65-F5344CB8AC3E}">
        <p14:creationId xmlns:p14="http://schemas.microsoft.com/office/powerpoint/2010/main" val="1040421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31</a:t>
            </a:fld>
            <a:endParaRPr lang="zh-CN" altLang="en-US"/>
          </a:p>
        </p:txBody>
      </p:sp>
    </p:spTree>
    <p:extLst>
      <p:ext uri="{BB962C8B-B14F-4D97-AF65-F5344CB8AC3E}">
        <p14:creationId xmlns:p14="http://schemas.microsoft.com/office/powerpoint/2010/main" val="607170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32</a:t>
            </a:fld>
            <a:endParaRPr lang="zh-CN" altLang="en-US"/>
          </a:p>
        </p:txBody>
      </p:sp>
    </p:spTree>
    <p:extLst>
      <p:ext uri="{BB962C8B-B14F-4D97-AF65-F5344CB8AC3E}">
        <p14:creationId xmlns:p14="http://schemas.microsoft.com/office/powerpoint/2010/main" val="2313396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33</a:t>
            </a:fld>
            <a:endParaRPr lang="zh-CN" altLang="en-US"/>
          </a:p>
        </p:txBody>
      </p:sp>
    </p:spTree>
    <p:extLst>
      <p:ext uri="{BB962C8B-B14F-4D97-AF65-F5344CB8AC3E}">
        <p14:creationId xmlns:p14="http://schemas.microsoft.com/office/powerpoint/2010/main" val="1474856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34</a:t>
            </a:fld>
            <a:endParaRPr lang="zh-CN" altLang="en-US"/>
          </a:p>
        </p:txBody>
      </p:sp>
    </p:spTree>
    <p:extLst>
      <p:ext uri="{BB962C8B-B14F-4D97-AF65-F5344CB8AC3E}">
        <p14:creationId xmlns:p14="http://schemas.microsoft.com/office/powerpoint/2010/main" val="2154634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83D8B16-A0AC-46DA-B74D-7AA078E71222}" type="slidenum">
              <a:rPr lang="zh-CN" altLang="en-US" smtClean="0"/>
              <a:t>35</a:t>
            </a:fld>
            <a:endParaRPr lang="zh-CN" altLang="en-US"/>
          </a:p>
        </p:txBody>
      </p:sp>
    </p:spTree>
    <p:extLst>
      <p:ext uri="{BB962C8B-B14F-4D97-AF65-F5344CB8AC3E}">
        <p14:creationId xmlns:p14="http://schemas.microsoft.com/office/powerpoint/2010/main" val="2612190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TODO</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83D8B16-A0AC-46DA-B74D-7AA078E71222}" type="slidenum">
              <a:rPr lang="zh-CN" altLang="en-US" smtClean="0"/>
              <a:t>36</a:t>
            </a:fld>
            <a:endParaRPr lang="zh-CN" altLang="en-US"/>
          </a:p>
        </p:txBody>
      </p:sp>
    </p:spTree>
    <p:extLst>
      <p:ext uri="{BB962C8B-B14F-4D97-AF65-F5344CB8AC3E}">
        <p14:creationId xmlns:p14="http://schemas.microsoft.com/office/powerpoint/2010/main" val="17337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首先我们回顾一下常见的</a:t>
            </a:r>
            <a:r>
              <a:rPr lang="en-US" altLang="zh-CN" sz="1200" b="0" i="0" kern="1200" dirty="0" err="1">
                <a:solidFill>
                  <a:schemeClr val="tx1"/>
                </a:solidFill>
                <a:effectLst/>
                <a:latin typeface="+mn-lt"/>
                <a:ea typeface="+mn-ea"/>
                <a:cs typeface="+mn-cs"/>
              </a:rPr>
              <a:t>ReID</a:t>
            </a:r>
            <a:r>
              <a:rPr lang="zh-CN" altLang="en-US" sz="1200" b="0" i="0" kern="1200" dirty="0">
                <a:solidFill>
                  <a:schemeClr val="tx1"/>
                </a:solidFill>
                <a:effectLst/>
                <a:latin typeface="+mn-lt"/>
                <a:ea typeface="+mn-ea"/>
                <a:cs typeface="+mn-cs"/>
              </a:rPr>
              <a:t>公开数据集，比如</a:t>
            </a:r>
            <a:r>
              <a:rPr lang="en-US" altLang="zh-CN" sz="1200" b="0" i="0" kern="1200" dirty="0" err="1">
                <a:solidFill>
                  <a:schemeClr val="tx1"/>
                </a:solidFill>
                <a:effectLst/>
                <a:latin typeface="+mn-lt"/>
                <a:ea typeface="+mn-ea"/>
                <a:cs typeface="+mn-cs"/>
              </a:rPr>
              <a:t>MSMT17</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Market1501</a:t>
            </a:r>
            <a:r>
              <a:rPr lang="zh-CN" altLang="en-US" sz="1200" b="0" i="0" kern="1200" dirty="0">
                <a:solidFill>
                  <a:schemeClr val="tx1"/>
                </a:solidFill>
                <a:effectLst/>
                <a:latin typeface="+mn-lt"/>
                <a:ea typeface="+mn-ea"/>
                <a:cs typeface="+mn-cs"/>
              </a:rPr>
              <a:t>，我们可以说其中大部分图像都是在白天，或者说光线比较充足的场景下采集的。然而如果在一台设备上进行不间断的再识别，那么在夜晚光线较暗时，可见光监控头成像可能整体都是暗的，采到的图像基本就不包含啥信息了。因此这时使用红外成像更加合适，比如最右边圆圈中这组图像就是近红外采集的，可见在低光照场景下，还是能从红外图像中分辨出行人与背景。再者，现在部分监控头是双摄的，也就是在检测到光照较暗时自动换用红外摄像头，像我们之前在燕电，大概在晚上六七点，一些摄像头就会采到近红外图像，而不再是彩色</a:t>
            </a:r>
            <a:r>
              <a:rPr lang="en-US" altLang="zh-CN" sz="1200" b="0" i="0" kern="1200" dirty="0">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图像了。所以说在</a:t>
            </a:r>
            <a:r>
              <a:rPr lang="en-US" altLang="zh-CN" sz="1200" b="0" i="0" kern="1200" dirty="0" err="1">
                <a:solidFill>
                  <a:schemeClr val="tx1"/>
                </a:solidFill>
                <a:effectLst/>
                <a:latin typeface="+mn-lt"/>
                <a:ea typeface="+mn-ea"/>
                <a:cs typeface="+mn-cs"/>
              </a:rPr>
              <a:t>ReID</a:t>
            </a:r>
            <a:r>
              <a:rPr lang="zh-CN" altLang="en-US" sz="1200" b="0" i="0" kern="1200" dirty="0">
                <a:solidFill>
                  <a:schemeClr val="tx1"/>
                </a:solidFill>
                <a:effectLst/>
                <a:latin typeface="+mn-lt"/>
                <a:ea typeface="+mn-ea"/>
                <a:cs typeface="+mn-cs"/>
              </a:rPr>
              <a:t>实际落地中，红外数据是我们有必要考虑到的，但加入红外数据后，只在可见光数据上训练的模型表现往往会变差，因为可见光和红外的成像原理不一样，两个模态间的</a:t>
            </a:r>
            <a:r>
              <a:rPr lang="en-US" altLang="zh-CN" sz="1200" b="0" i="0" kern="1200" dirty="0">
                <a:solidFill>
                  <a:schemeClr val="tx1"/>
                </a:solidFill>
                <a:effectLst/>
                <a:latin typeface="+mn-lt"/>
                <a:ea typeface="+mn-ea"/>
                <a:cs typeface="+mn-cs"/>
              </a:rPr>
              <a:t>gap</a:t>
            </a:r>
            <a:r>
              <a:rPr lang="zh-CN" altLang="en-US" sz="1200" b="0" i="0" kern="1200" dirty="0">
                <a:solidFill>
                  <a:schemeClr val="tx1"/>
                </a:solidFill>
                <a:effectLst/>
                <a:latin typeface="+mn-lt"/>
                <a:ea typeface="+mn-ea"/>
                <a:cs typeface="+mn-cs"/>
              </a:rPr>
              <a:t>比较大。现在我们可以暂且理解红外为单通道的灰度图嘛，直观上相比于</a:t>
            </a:r>
            <a:r>
              <a:rPr lang="en-US" altLang="zh-CN" sz="1200" b="0" i="0" kern="1200" dirty="0">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图像丢失了色彩和一些纹理信息，所以我们要想办法减小两种模态间的</a:t>
            </a:r>
            <a:r>
              <a:rPr lang="en-US" altLang="zh-CN" sz="1200" b="0" i="0" kern="1200" dirty="0">
                <a:solidFill>
                  <a:schemeClr val="tx1"/>
                </a:solidFill>
                <a:effectLst/>
                <a:latin typeface="+mn-lt"/>
                <a:ea typeface="+mn-ea"/>
                <a:cs typeface="+mn-cs"/>
              </a:rPr>
              <a:t>gap</a:t>
            </a:r>
            <a:r>
              <a:rPr lang="zh-CN" altLang="en-US" sz="1200" b="0" i="0" kern="1200" dirty="0">
                <a:solidFill>
                  <a:schemeClr val="tx1"/>
                </a:solidFill>
                <a:effectLst/>
                <a:latin typeface="+mn-lt"/>
                <a:ea typeface="+mn-ea"/>
                <a:cs typeface="+mn-cs"/>
              </a:rPr>
              <a:t>才能利用上红外数据。这样，我们很自然地知道了</a:t>
            </a:r>
            <a:r>
              <a:rPr lang="en-US" altLang="zh-CN" sz="1200" b="0" i="0" kern="1200" dirty="0">
                <a:solidFill>
                  <a:schemeClr val="tx1"/>
                </a:solidFill>
                <a:effectLst/>
                <a:latin typeface="+mn-lt"/>
                <a:ea typeface="+mn-ea"/>
                <a:cs typeface="+mn-cs"/>
              </a:rPr>
              <a:t>VI-</a:t>
            </a:r>
            <a:r>
              <a:rPr lang="en-US" altLang="zh-CN" sz="1200" b="0" i="0" kern="1200" dirty="0" err="1">
                <a:solidFill>
                  <a:schemeClr val="tx1"/>
                </a:solidFill>
                <a:effectLst/>
                <a:latin typeface="+mn-lt"/>
                <a:ea typeface="+mn-ea"/>
                <a:cs typeface="+mn-cs"/>
              </a:rPr>
              <a:t>ReID</a:t>
            </a:r>
            <a:r>
              <a:rPr lang="zh-CN" altLang="en-US" sz="1200" b="0" i="0" kern="1200" dirty="0">
                <a:solidFill>
                  <a:schemeClr val="tx1"/>
                </a:solidFill>
                <a:effectLst/>
                <a:latin typeface="+mn-lt"/>
                <a:ea typeface="+mn-ea"/>
                <a:cs typeface="+mn-cs"/>
              </a:rPr>
              <a:t>的任务目标：给定一种模态，比如说可见光图像作为</a:t>
            </a:r>
            <a:r>
              <a:rPr lang="en-US" altLang="zh-CN" sz="1200" b="0" i="0" kern="1200" dirty="0">
                <a:solidFill>
                  <a:schemeClr val="tx1"/>
                </a:solidFill>
                <a:effectLst/>
                <a:latin typeface="+mn-lt"/>
                <a:ea typeface="+mn-ea"/>
                <a:cs typeface="+mn-cs"/>
              </a:rPr>
              <a:t>query</a:t>
            </a:r>
            <a:r>
              <a:rPr lang="zh-CN" altLang="en-US" sz="1200" b="0" i="0" kern="1200" dirty="0">
                <a:solidFill>
                  <a:schemeClr val="tx1"/>
                </a:solidFill>
                <a:effectLst/>
                <a:latin typeface="+mn-lt"/>
                <a:ea typeface="+mn-ea"/>
                <a:cs typeface="+mn-cs"/>
              </a:rPr>
              <a:t>查询，而另一种模态，比如果红外图像作为</a:t>
            </a:r>
            <a:r>
              <a:rPr lang="en-US" altLang="zh-CN" sz="1200" b="0" i="0" kern="1200" dirty="0">
                <a:solidFill>
                  <a:schemeClr val="tx1"/>
                </a:solidFill>
                <a:effectLst/>
                <a:latin typeface="+mn-lt"/>
                <a:ea typeface="+mn-ea"/>
                <a:cs typeface="+mn-cs"/>
              </a:rPr>
              <a:t>gallery</a:t>
            </a:r>
            <a:r>
              <a:rPr lang="zh-CN" altLang="en-US" sz="1200" b="0" i="0" kern="1200" dirty="0">
                <a:solidFill>
                  <a:schemeClr val="tx1"/>
                </a:solidFill>
                <a:effectLst/>
                <a:latin typeface="+mn-lt"/>
                <a:ea typeface="+mn-ea"/>
                <a:cs typeface="+mn-cs"/>
              </a:rPr>
              <a:t>底库，也可以很准确地再识别。</a:t>
            </a:r>
          </a:p>
        </p:txBody>
      </p:sp>
      <p:sp>
        <p:nvSpPr>
          <p:cNvPr id="4" name="灯片编号占位符 3"/>
          <p:cNvSpPr>
            <a:spLocks noGrp="1"/>
          </p:cNvSpPr>
          <p:nvPr>
            <p:ph type="sldNum" sz="quarter" idx="10"/>
          </p:nvPr>
        </p:nvSpPr>
        <p:spPr/>
        <p:txBody>
          <a:bodyPr/>
          <a:lstStyle/>
          <a:p>
            <a:fld id="{D83D8B16-A0AC-46DA-B74D-7AA078E71222}" type="slidenum">
              <a:rPr lang="zh-CN" altLang="en-US" smtClean="0"/>
              <a:t>4</a:t>
            </a:fld>
            <a:endParaRPr lang="zh-CN" altLang="en-US"/>
          </a:p>
        </p:txBody>
      </p:sp>
    </p:spTree>
    <p:extLst>
      <p:ext uri="{BB962C8B-B14F-4D97-AF65-F5344CB8AC3E}">
        <p14:creationId xmlns:p14="http://schemas.microsoft.com/office/powerpoint/2010/main" val="139118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（平凡地对齐全局特征，难以利用上模态特有细粒度信息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导致模型泛化能力退化） 红外和可见光的模态差异其一是，同</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不同模态特征分布差距较大，这是自然的。其二，两种模态成像原理不同，模型能从中学到的信息也不同，两者共有的主要是行人轮廓，姿态上的信息。设想一下，我们如果只是利用模型已有的</a:t>
            </a:r>
            <a:r>
              <a:rPr lang="en-US" altLang="zh-CN" sz="1200" b="0" i="0" kern="1200" dirty="0">
                <a:solidFill>
                  <a:schemeClr val="tx1"/>
                </a:solidFill>
                <a:effectLst/>
                <a:latin typeface="+mn-lt"/>
                <a:ea typeface="+mn-ea"/>
                <a:cs typeface="+mn-cs"/>
              </a:rPr>
              <a:t>ID loss</a:t>
            </a:r>
            <a:r>
              <a:rPr lang="zh-CN" altLang="en-US" sz="1200" b="0" i="0" kern="1200" dirty="0">
                <a:solidFill>
                  <a:schemeClr val="tx1"/>
                </a:solidFill>
                <a:effectLst/>
                <a:latin typeface="+mn-lt"/>
                <a:ea typeface="+mn-ea"/>
                <a:cs typeface="+mn-cs"/>
              </a:rPr>
              <a:t>和度量损失拉近图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中相同</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的两种模态的特征，那么可能的情况是模型被驱使着学到更通用，或者说两种模态共有的全局</a:t>
            </a:r>
            <a:r>
              <a:rPr lang="en-US" altLang="zh-CN" sz="1200" b="0" i="0" kern="1200" dirty="0">
                <a:solidFill>
                  <a:schemeClr val="tx1"/>
                </a:solidFill>
                <a:effectLst/>
                <a:latin typeface="+mn-lt"/>
                <a:ea typeface="+mn-ea"/>
                <a:cs typeface="+mn-cs"/>
              </a:rPr>
              <a:t>level</a:t>
            </a:r>
            <a:r>
              <a:rPr lang="zh-CN" altLang="en-US" sz="1200" b="0" i="0" kern="1200" dirty="0">
                <a:solidFill>
                  <a:schemeClr val="tx1"/>
                </a:solidFill>
                <a:effectLst/>
                <a:latin typeface="+mn-lt"/>
                <a:ea typeface="+mn-ea"/>
                <a:cs typeface="+mn-cs"/>
              </a:rPr>
              <a:t>的特征，而淡化区分度更高的局部</a:t>
            </a:r>
            <a:r>
              <a:rPr lang="en-US" altLang="zh-CN" sz="1200" b="0" i="0" kern="1200" dirty="0">
                <a:solidFill>
                  <a:schemeClr val="tx1"/>
                </a:solidFill>
                <a:effectLst/>
                <a:latin typeface="+mn-lt"/>
                <a:ea typeface="+mn-ea"/>
                <a:cs typeface="+mn-cs"/>
              </a:rPr>
              <a:t>level</a:t>
            </a:r>
            <a:r>
              <a:rPr lang="zh-CN" altLang="en-US" sz="1200" b="0" i="0" kern="1200" dirty="0">
                <a:solidFill>
                  <a:schemeClr val="tx1"/>
                </a:solidFill>
                <a:effectLst/>
                <a:latin typeface="+mn-lt"/>
                <a:ea typeface="+mn-ea"/>
                <a:cs typeface="+mn-cs"/>
              </a:rPr>
              <a:t>的特征，那这样模型的泛化能力会退化。比如同</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不同模态下行人衣服纹理这个差别是比较大的，所以我们对齐后的特征不容易体现出这一局部信息。所以如何在融合不同模态时，保留这些模态内特有，或者说不同模态间差异较大的局部信息是一个难点。</a:t>
            </a:r>
          </a:p>
        </p:txBody>
      </p:sp>
      <p:sp>
        <p:nvSpPr>
          <p:cNvPr id="4" name="灯片编号占位符 3"/>
          <p:cNvSpPr>
            <a:spLocks noGrp="1"/>
          </p:cNvSpPr>
          <p:nvPr>
            <p:ph type="sldNum" sz="quarter" idx="10"/>
          </p:nvPr>
        </p:nvSpPr>
        <p:spPr/>
        <p:txBody>
          <a:bodyPr/>
          <a:lstStyle/>
          <a:p>
            <a:fld id="{D83D8B16-A0AC-46DA-B74D-7AA078E71222}" type="slidenum">
              <a:rPr lang="zh-CN" altLang="en-US" smtClean="0"/>
              <a:t>5</a:t>
            </a:fld>
            <a:endParaRPr lang="zh-CN" altLang="en-US"/>
          </a:p>
        </p:txBody>
      </p:sp>
    </p:spTree>
    <p:extLst>
      <p:ext uri="{BB962C8B-B14F-4D97-AF65-F5344CB8AC3E}">
        <p14:creationId xmlns:p14="http://schemas.microsoft.com/office/powerpoint/2010/main" val="393240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在讲跨模态问题的思路之前我们先来看看研究中常用的数据集，也就是中山大学的</a:t>
            </a:r>
            <a:r>
              <a:rPr lang="en-US" altLang="zh-CN" sz="1200" b="0" i="0" kern="1200" dirty="0" err="1">
                <a:solidFill>
                  <a:schemeClr val="tx1"/>
                </a:solidFill>
                <a:effectLst/>
                <a:latin typeface="+mn-lt"/>
                <a:ea typeface="+mn-ea"/>
                <a:cs typeface="+mn-cs"/>
              </a:rPr>
              <a:t>MM01</a:t>
            </a:r>
            <a:r>
              <a:rPr lang="zh-CN" altLang="en-US" sz="1200" b="0" i="0" kern="1200" dirty="0">
                <a:solidFill>
                  <a:schemeClr val="tx1"/>
                </a:solidFill>
                <a:effectLst/>
                <a:latin typeface="+mn-lt"/>
                <a:ea typeface="+mn-ea"/>
                <a:cs typeface="+mn-cs"/>
              </a:rPr>
              <a:t>数据集和</a:t>
            </a:r>
            <a:r>
              <a:rPr lang="en-US" altLang="zh-CN" sz="1200" b="0" i="0" kern="1200" dirty="0" err="1">
                <a:solidFill>
                  <a:schemeClr val="tx1"/>
                </a:solidFill>
                <a:effectLst/>
                <a:latin typeface="+mn-lt"/>
                <a:ea typeface="+mn-ea"/>
                <a:cs typeface="+mn-cs"/>
              </a:rPr>
              <a:t>RegDB</a:t>
            </a:r>
            <a:r>
              <a:rPr lang="zh-CN" altLang="en-US" sz="1200" b="0" i="0" kern="1200" dirty="0">
                <a:solidFill>
                  <a:schemeClr val="tx1"/>
                </a:solidFill>
                <a:effectLst/>
                <a:latin typeface="+mn-lt"/>
                <a:ea typeface="+mn-ea"/>
                <a:cs typeface="+mn-cs"/>
              </a:rPr>
              <a:t>数据集，前者是一个包含</a:t>
            </a:r>
            <a:r>
              <a:rPr lang="en-US" altLang="zh-CN" sz="1200" b="0" i="0" kern="1200" dirty="0" err="1">
                <a:solidFill>
                  <a:schemeClr val="tx1"/>
                </a:solidFill>
                <a:effectLst/>
                <a:latin typeface="+mn-lt"/>
                <a:ea typeface="+mn-ea"/>
                <a:cs typeface="+mn-cs"/>
              </a:rPr>
              <a:t>4w</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张图像，</a:t>
            </a:r>
            <a:r>
              <a:rPr lang="en-US" altLang="zh-CN" sz="1200" b="0" i="0" kern="1200" dirty="0">
                <a:solidFill>
                  <a:schemeClr val="tx1"/>
                </a:solidFill>
                <a:effectLst/>
                <a:latin typeface="+mn-lt"/>
                <a:ea typeface="+mn-ea"/>
                <a:cs typeface="+mn-cs"/>
              </a:rPr>
              <a:t>491</a:t>
            </a:r>
            <a:r>
              <a:rPr lang="zh-CN" altLang="en-US" sz="1200" b="0" i="0" kern="1200" dirty="0">
                <a:solidFill>
                  <a:schemeClr val="tx1"/>
                </a:solidFill>
                <a:effectLst/>
                <a:latin typeface="+mn-lt"/>
                <a:ea typeface="+mn-ea"/>
                <a:cs typeface="+mn-cs"/>
              </a:rPr>
              <a:t>个行人的大数据集，而</a:t>
            </a:r>
            <a:r>
              <a:rPr lang="en-US" altLang="zh-CN" sz="1200" b="0" i="0" kern="1200" dirty="0" err="1">
                <a:solidFill>
                  <a:schemeClr val="tx1"/>
                </a:solidFill>
                <a:effectLst/>
                <a:latin typeface="+mn-lt"/>
                <a:ea typeface="+mn-ea"/>
                <a:cs typeface="+mn-cs"/>
              </a:rPr>
              <a:t>RegDB</a:t>
            </a:r>
            <a:r>
              <a:rPr lang="zh-CN" altLang="en-US" sz="1200" b="0" i="0" kern="1200" dirty="0">
                <a:solidFill>
                  <a:schemeClr val="tx1"/>
                </a:solidFill>
                <a:effectLst/>
                <a:latin typeface="+mn-lt"/>
                <a:ea typeface="+mn-ea"/>
                <a:cs typeface="+mn-cs"/>
              </a:rPr>
              <a:t>是一个</a:t>
            </a:r>
            <a:r>
              <a:rPr lang="en-US" altLang="zh-CN" sz="1200" b="0" i="0" kern="1200" dirty="0" err="1">
                <a:solidFill>
                  <a:schemeClr val="tx1"/>
                </a:solidFill>
                <a:effectLst/>
                <a:latin typeface="+mn-lt"/>
                <a:ea typeface="+mn-ea"/>
                <a:cs typeface="+mn-cs"/>
              </a:rPr>
              <a:t>8k</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图像的小型数据集。首先两者的红外图像有些差异，</a:t>
            </a:r>
            <a:r>
              <a:rPr lang="en-US" altLang="zh-CN" sz="1200" b="0" i="0" kern="1200" dirty="0" err="1">
                <a:solidFill>
                  <a:schemeClr val="tx1"/>
                </a:solidFill>
                <a:effectLst/>
                <a:latin typeface="+mn-lt"/>
                <a:ea typeface="+mn-ea"/>
                <a:cs typeface="+mn-cs"/>
              </a:rPr>
              <a:t>SYSU</a:t>
            </a:r>
            <a:r>
              <a:rPr lang="zh-CN" altLang="en-US" sz="1200" b="0" i="0" kern="1200" dirty="0">
                <a:solidFill>
                  <a:schemeClr val="tx1"/>
                </a:solidFill>
                <a:effectLst/>
                <a:latin typeface="+mn-lt"/>
                <a:ea typeface="+mn-ea"/>
                <a:cs typeface="+mn-cs"/>
              </a:rPr>
              <a:t>中使用的是近红外摄像头，而</a:t>
            </a:r>
            <a:r>
              <a:rPr lang="en-US" altLang="zh-CN" sz="1200" b="0" i="0" kern="1200" dirty="0" err="1">
                <a:solidFill>
                  <a:schemeClr val="tx1"/>
                </a:solidFill>
                <a:effectLst/>
                <a:latin typeface="+mn-lt"/>
                <a:ea typeface="+mn-ea"/>
                <a:cs typeface="+mn-cs"/>
              </a:rPr>
              <a:t>RegDB</a:t>
            </a:r>
            <a:r>
              <a:rPr lang="zh-CN" altLang="en-US" sz="1200" b="0" i="0" kern="1200" dirty="0">
                <a:solidFill>
                  <a:schemeClr val="tx1"/>
                </a:solidFill>
                <a:effectLst/>
                <a:latin typeface="+mn-lt"/>
                <a:ea typeface="+mn-ea"/>
                <a:cs typeface="+mn-cs"/>
              </a:rPr>
              <a:t>使用的远红外热成像，简单的讲就是两者成像所用的波长不一样，远红外光和可见光差异更大，因此</a:t>
            </a:r>
            <a:r>
              <a:rPr lang="en-US" altLang="zh-CN" sz="1200" b="0" i="0" kern="1200" dirty="0" err="1">
                <a:solidFill>
                  <a:schemeClr val="tx1"/>
                </a:solidFill>
                <a:effectLst/>
                <a:latin typeface="+mn-lt"/>
                <a:ea typeface="+mn-ea"/>
                <a:cs typeface="+mn-cs"/>
              </a:rPr>
              <a:t>RegDB</a:t>
            </a:r>
            <a:r>
              <a:rPr lang="zh-CN" altLang="en-US" sz="1200" b="0" i="0" kern="1200" dirty="0">
                <a:solidFill>
                  <a:schemeClr val="tx1"/>
                </a:solidFill>
                <a:effectLst/>
                <a:latin typeface="+mn-lt"/>
                <a:ea typeface="+mn-ea"/>
                <a:cs typeface="+mn-cs"/>
              </a:rPr>
              <a:t>中红外图像纹理细节损失地更多，这点我们从样例图片就能看出来，但研究中通常不会区别对待这两个数据集。</a:t>
            </a:r>
            <a:r>
              <a:rPr lang="en-US" altLang="zh-CN" sz="1200" b="0" i="0" kern="1200" dirty="0" err="1">
                <a:solidFill>
                  <a:schemeClr val="tx1"/>
                </a:solidFill>
                <a:effectLst/>
                <a:latin typeface="+mn-lt"/>
                <a:ea typeface="+mn-ea"/>
                <a:cs typeface="+mn-cs"/>
              </a:rPr>
              <a:t>RegDB</a:t>
            </a:r>
            <a:r>
              <a:rPr lang="zh-CN" altLang="en-US" sz="1200" b="0" i="0" kern="1200" dirty="0">
                <a:solidFill>
                  <a:schemeClr val="tx1"/>
                </a:solidFill>
                <a:effectLst/>
                <a:latin typeface="+mn-lt"/>
                <a:ea typeface="+mn-ea"/>
                <a:cs typeface="+mn-cs"/>
              </a:rPr>
              <a:t>中每个行人都有</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张可见光图像和</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张红外图，是模态平衡的数据集，因此在</a:t>
            </a:r>
            <a:r>
              <a:rPr lang="en-US" altLang="zh-CN" sz="1200" b="0" i="0" kern="1200" dirty="0" err="1">
                <a:solidFill>
                  <a:schemeClr val="tx1"/>
                </a:solidFill>
                <a:effectLst/>
                <a:latin typeface="+mn-lt"/>
                <a:ea typeface="+mn-ea"/>
                <a:cs typeface="+mn-cs"/>
              </a:rPr>
              <a:t>RegDB</a:t>
            </a:r>
            <a:r>
              <a:rPr lang="zh-CN" altLang="en-US" sz="1200" b="0" i="0" kern="1200" dirty="0">
                <a:solidFill>
                  <a:schemeClr val="tx1"/>
                </a:solidFill>
                <a:effectLst/>
                <a:latin typeface="+mn-lt"/>
                <a:ea typeface="+mn-ea"/>
                <a:cs typeface="+mn-cs"/>
              </a:rPr>
              <a:t>的测试集上，一般都是</a:t>
            </a:r>
            <a:r>
              <a:rPr lang="en-US" altLang="zh-CN" sz="1200" b="0" i="0" kern="1200" dirty="0">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相互作为</a:t>
            </a:r>
            <a:r>
              <a:rPr lang="en-US" altLang="zh-CN" sz="1200" b="0" i="0" kern="1200" dirty="0">
                <a:solidFill>
                  <a:schemeClr val="tx1"/>
                </a:solidFill>
                <a:effectLst/>
                <a:latin typeface="+mn-lt"/>
                <a:ea typeface="+mn-ea"/>
                <a:cs typeface="+mn-cs"/>
              </a:rPr>
              <a:t>query</a:t>
            </a:r>
            <a:r>
              <a:rPr lang="zh-CN" altLang="en-US" sz="1200" b="0" i="0" kern="1200" dirty="0">
                <a:solidFill>
                  <a:schemeClr val="tx1"/>
                </a:solidFill>
                <a:effectLst/>
                <a:latin typeface="+mn-lt"/>
                <a:ea typeface="+mn-ea"/>
                <a:cs typeface="+mn-cs"/>
              </a:rPr>
              <a:t>进行跨模态查询。而</a:t>
            </a:r>
            <a:r>
              <a:rPr lang="en-US" altLang="zh-CN" sz="1200" b="0" i="0" kern="1200" dirty="0" err="1">
                <a:solidFill>
                  <a:schemeClr val="tx1"/>
                </a:solidFill>
                <a:effectLst/>
                <a:latin typeface="+mn-lt"/>
                <a:ea typeface="+mn-ea"/>
                <a:cs typeface="+mn-cs"/>
              </a:rPr>
              <a:t>MM01</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图像较少，模型评估一般就是用红外图像去匹配可见光图像。另外，</a:t>
            </a:r>
            <a:r>
              <a:rPr lang="en-US" altLang="zh-CN" sz="1200" b="0" i="0" kern="1200" dirty="0" err="1">
                <a:solidFill>
                  <a:schemeClr val="tx1"/>
                </a:solidFill>
                <a:effectLst/>
                <a:latin typeface="+mn-lt"/>
                <a:ea typeface="+mn-ea"/>
                <a:cs typeface="+mn-cs"/>
              </a:rPr>
              <a:t>RegDB</a:t>
            </a:r>
            <a:r>
              <a:rPr lang="zh-CN" altLang="en-US" sz="1200" b="0" i="0" kern="1200" dirty="0">
                <a:solidFill>
                  <a:schemeClr val="tx1"/>
                </a:solidFill>
                <a:effectLst/>
                <a:latin typeface="+mn-lt"/>
                <a:ea typeface="+mn-ea"/>
                <a:cs typeface="+mn-cs"/>
              </a:rPr>
              <a:t>的两个</a:t>
            </a:r>
            <a:r>
              <a:rPr lang="en-US" altLang="zh-CN" sz="1200" b="0" i="0" kern="1200" dirty="0">
                <a:solidFill>
                  <a:schemeClr val="tx1"/>
                </a:solidFill>
                <a:effectLst/>
                <a:latin typeface="+mn-lt"/>
                <a:ea typeface="+mn-ea"/>
                <a:cs typeface="+mn-cs"/>
              </a:rPr>
              <a:t>camera</a:t>
            </a:r>
            <a:r>
              <a:rPr lang="zh-CN" altLang="en-US" sz="1200" b="0" i="0" kern="1200" dirty="0">
                <a:solidFill>
                  <a:schemeClr val="tx1"/>
                </a:solidFill>
                <a:effectLst/>
                <a:latin typeface="+mn-lt"/>
                <a:ea typeface="+mn-ea"/>
                <a:cs typeface="+mn-cs"/>
              </a:rPr>
              <a:t>就是在同一个位置上，而</a:t>
            </a:r>
            <a:r>
              <a:rPr lang="en-US" altLang="zh-CN" sz="1200" b="0" i="0" kern="1200" dirty="0" err="1">
                <a:solidFill>
                  <a:schemeClr val="tx1"/>
                </a:solidFill>
                <a:effectLst/>
                <a:latin typeface="+mn-lt"/>
                <a:ea typeface="+mn-ea"/>
                <a:cs typeface="+mn-cs"/>
              </a:rPr>
              <a:t>MM01</a:t>
            </a:r>
            <a:r>
              <a:rPr lang="zh-CN" altLang="en-US" sz="1200" b="0" i="0" kern="1200" dirty="0">
                <a:solidFill>
                  <a:schemeClr val="tx1"/>
                </a:solidFill>
                <a:effectLst/>
                <a:latin typeface="+mn-lt"/>
                <a:ea typeface="+mn-ea"/>
                <a:cs typeface="+mn-cs"/>
              </a:rPr>
              <a:t>的场景变化和图像数更多，后者也许更能验证模型的泛化能力</a:t>
            </a:r>
          </a:p>
        </p:txBody>
      </p:sp>
      <p:sp>
        <p:nvSpPr>
          <p:cNvPr id="4" name="灯片编号占位符 3"/>
          <p:cNvSpPr>
            <a:spLocks noGrp="1"/>
          </p:cNvSpPr>
          <p:nvPr>
            <p:ph type="sldNum" sz="quarter" idx="10"/>
          </p:nvPr>
        </p:nvSpPr>
        <p:spPr/>
        <p:txBody>
          <a:bodyPr/>
          <a:lstStyle/>
          <a:p>
            <a:fld id="{D83D8B16-A0AC-46DA-B74D-7AA078E71222}" type="slidenum">
              <a:rPr lang="zh-CN" altLang="en-US" smtClean="0"/>
              <a:t>6</a:t>
            </a:fld>
            <a:endParaRPr lang="zh-CN" altLang="en-US"/>
          </a:p>
        </p:txBody>
      </p:sp>
    </p:spTree>
    <p:extLst>
      <p:ext uri="{BB962C8B-B14F-4D97-AF65-F5344CB8AC3E}">
        <p14:creationId xmlns:p14="http://schemas.microsoft.com/office/powerpoint/2010/main" val="388946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VI-Reid</a:t>
            </a:r>
            <a:r>
              <a:rPr lang="zh-CN" altLang="en-US" sz="1200" b="0" i="0" kern="1200" dirty="0">
                <a:solidFill>
                  <a:schemeClr val="tx1"/>
                </a:solidFill>
                <a:effectLst/>
                <a:latin typeface="+mn-lt"/>
                <a:ea typeface="+mn-ea"/>
                <a:cs typeface="+mn-cs"/>
              </a:rPr>
              <a:t>方向，为了克服我们之前说过的跨模态信息损失的问题，一般的方法分为两种，也就是首先在两个模态上取交集或并集，前者可以总结为模态共享的特征学习，那这种方法往往会在对齐模态之前，设计一些结构保留住模态内部，那些区分度高的特征，从而提高</a:t>
            </a:r>
            <a:r>
              <a:rPr lang="en-US" altLang="zh-CN" sz="1200" b="0" i="0" kern="1200" dirty="0" err="1">
                <a:solidFill>
                  <a:schemeClr val="tx1"/>
                </a:solidFill>
                <a:effectLst/>
                <a:latin typeface="+mn-lt"/>
                <a:ea typeface="+mn-ea"/>
                <a:cs typeface="+mn-cs"/>
              </a:rPr>
              <a:t>reid</a:t>
            </a:r>
            <a:r>
              <a:rPr lang="zh-CN" altLang="en-US" sz="1200" b="0" i="0" kern="1200" dirty="0">
                <a:solidFill>
                  <a:schemeClr val="tx1"/>
                </a:solidFill>
                <a:effectLst/>
                <a:latin typeface="+mn-lt"/>
                <a:ea typeface="+mn-ea"/>
                <a:cs typeface="+mn-cs"/>
              </a:rPr>
              <a:t>任务上的泛化能力嘛。而后者，也就是模态信息补偿的思路就是根据输入的模态生成另一种模态的图像，或者中间特征张量，然后再对齐两种模态下的特征。这种思路的难点就是加入容易受噪的生成式结构后怎么得到可靠的输出，尤其是如果要用红外生成可见光特征，红外其实本身信息量会比可见光少很多，这样的话还是比较困难的。示例图中实线框住的是原始输入的模态特征，虚线框住的是对齐后的特征</a:t>
            </a:r>
          </a:p>
        </p:txBody>
      </p:sp>
      <p:sp>
        <p:nvSpPr>
          <p:cNvPr id="4" name="灯片编号占位符 3"/>
          <p:cNvSpPr>
            <a:spLocks noGrp="1"/>
          </p:cNvSpPr>
          <p:nvPr>
            <p:ph type="sldNum" sz="quarter" idx="10"/>
          </p:nvPr>
        </p:nvSpPr>
        <p:spPr/>
        <p:txBody>
          <a:bodyPr/>
          <a:lstStyle/>
          <a:p>
            <a:fld id="{D83D8B16-A0AC-46DA-B74D-7AA078E71222}" type="slidenum">
              <a:rPr lang="zh-CN" altLang="en-US" smtClean="0"/>
              <a:t>7</a:t>
            </a:fld>
            <a:endParaRPr lang="zh-CN" altLang="en-US"/>
          </a:p>
        </p:txBody>
      </p:sp>
    </p:spTree>
    <p:extLst>
      <p:ext uri="{BB962C8B-B14F-4D97-AF65-F5344CB8AC3E}">
        <p14:creationId xmlns:p14="http://schemas.microsoft.com/office/powerpoint/2010/main" val="1868584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接下来我们简单看一下一些已有的工作，首先是生成式的方案，像</a:t>
            </a:r>
            <a:r>
              <a:rPr lang="en-US" altLang="zh-CN" sz="1200" b="0" i="0" kern="1200" dirty="0" err="1">
                <a:solidFill>
                  <a:schemeClr val="tx1"/>
                </a:solidFill>
                <a:effectLst/>
                <a:latin typeface="+mn-lt"/>
                <a:ea typeface="+mn-ea"/>
                <a:cs typeface="+mn-cs"/>
              </a:rPr>
              <a:t>AlignGAN</a:t>
            </a:r>
            <a:r>
              <a:rPr lang="zh-CN" altLang="en-US" sz="1200" b="0" i="0" kern="1200" dirty="0">
                <a:solidFill>
                  <a:schemeClr val="tx1"/>
                </a:solidFill>
                <a:effectLst/>
                <a:latin typeface="+mn-lt"/>
                <a:ea typeface="+mn-ea"/>
                <a:cs typeface="+mn-cs"/>
              </a:rPr>
              <a:t>就是利用可见光图像生成红外图像再送到后续网络中对齐特征。当然由于可见光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红外间的模态差异较大，比较难生成高质量的图像，</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年的</a:t>
            </a:r>
            <a:r>
              <a:rPr lang="en-US" altLang="zh-CN" sz="1200" b="0" i="0" kern="1200" dirty="0" err="1">
                <a:solidFill>
                  <a:schemeClr val="tx1"/>
                </a:solidFill>
                <a:effectLst/>
                <a:latin typeface="+mn-lt"/>
                <a:ea typeface="+mn-ea"/>
                <a:cs typeface="+mn-cs"/>
              </a:rPr>
              <a:t>FMCNet</a:t>
            </a:r>
            <a:r>
              <a:rPr lang="zh-CN" altLang="en-US" sz="1200" b="0" i="0" kern="1200" dirty="0">
                <a:solidFill>
                  <a:schemeClr val="tx1"/>
                </a:solidFill>
                <a:effectLst/>
                <a:latin typeface="+mn-lt"/>
                <a:ea typeface="+mn-ea"/>
                <a:cs typeface="+mn-cs"/>
              </a:rPr>
              <a:t>等工作的思路就是更端到端一点，只生成中间的特征，通常是对得到的输出解耦出两种模态下特定的特征再送后续</a:t>
            </a:r>
            <a:r>
              <a:rPr lang="en-US" altLang="zh-CN" sz="1200" b="0" i="0" kern="1200" dirty="0">
                <a:solidFill>
                  <a:schemeClr val="tx1"/>
                </a:solidFill>
                <a:effectLst/>
                <a:latin typeface="+mn-lt"/>
                <a:ea typeface="+mn-ea"/>
                <a:cs typeface="+mn-cs"/>
              </a:rPr>
              <a:t>GAN</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D83D8B16-A0AC-46DA-B74D-7AA078E71222}" type="slidenum">
              <a:rPr lang="zh-CN" altLang="en-US" smtClean="0"/>
              <a:t>8</a:t>
            </a:fld>
            <a:endParaRPr lang="zh-CN" altLang="en-US"/>
          </a:p>
        </p:txBody>
      </p:sp>
    </p:spTree>
    <p:extLst>
      <p:ext uri="{BB962C8B-B14F-4D97-AF65-F5344CB8AC3E}">
        <p14:creationId xmlns:p14="http://schemas.microsoft.com/office/powerpoint/2010/main" val="2284146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然后就是模态共享特征学习，像我们之前说的，这些方法通常要同时对齐全局和细粒度的特征，从而有效利用两个模态。比如说深层网络中浅层主要是体现底层视觉信息，而深层才是人员</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相关的信息，所以像</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年的</a:t>
            </a:r>
            <a:r>
              <a:rPr lang="en-US" altLang="zh-CN" sz="1200" b="0" i="0" kern="1200" dirty="0" err="1">
                <a:solidFill>
                  <a:schemeClr val="tx1"/>
                </a:solidFill>
                <a:effectLst/>
                <a:latin typeface="+mn-lt"/>
                <a:ea typeface="+mn-ea"/>
                <a:cs typeface="+mn-cs"/>
              </a:rPr>
              <a:t>DEEN</a:t>
            </a:r>
            <a:r>
              <a:rPr lang="zh-CN" altLang="en-US" sz="1200" b="0" i="0" kern="1200" dirty="0">
                <a:solidFill>
                  <a:schemeClr val="tx1"/>
                </a:solidFill>
                <a:effectLst/>
                <a:latin typeface="+mn-lt"/>
                <a:ea typeface="+mn-ea"/>
                <a:cs typeface="+mn-cs"/>
              </a:rPr>
              <a:t>等就是融合了多</a:t>
            </a:r>
            <a:r>
              <a:rPr lang="en-US" altLang="zh-CN" sz="1200" b="0" i="0" kern="1200" dirty="0">
                <a:solidFill>
                  <a:schemeClr val="tx1"/>
                </a:solidFill>
                <a:effectLst/>
                <a:latin typeface="+mn-lt"/>
                <a:ea typeface="+mn-ea"/>
                <a:cs typeface="+mn-cs"/>
              </a:rPr>
              <a:t>level</a:t>
            </a:r>
            <a:r>
              <a:rPr lang="zh-CN" altLang="en-US" sz="1200" b="0" i="0" kern="1200" dirty="0">
                <a:solidFill>
                  <a:schemeClr val="tx1"/>
                </a:solidFill>
                <a:effectLst/>
                <a:latin typeface="+mn-lt"/>
                <a:ea typeface="+mn-ea"/>
                <a:cs typeface="+mn-cs"/>
              </a:rPr>
              <a:t>的特征。再比如说</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年</a:t>
            </a:r>
            <a:r>
              <a:rPr lang="en-US" altLang="zh-CN" sz="1200" b="0" i="0" kern="1200" dirty="0" err="1">
                <a:solidFill>
                  <a:schemeClr val="tx1"/>
                </a:solidFill>
                <a:effectLst/>
                <a:latin typeface="+mn-lt"/>
                <a:ea typeface="+mn-ea"/>
                <a:cs typeface="+mn-cs"/>
              </a:rPr>
              <a:t>DTRM</a:t>
            </a:r>
            <a:r>
              <a:rPr lang="zh-CN" altLang="en-US" sz="1200" b="0" i="0" kern="1200" dirty="0">
                <a:solidFill>
                  <a:schemeClr val="tx1"/>
                </a:solidFill>
                <a:effectLst/>
                <a:latin typeface="+mn-lt"/>
                <a:ea typeface="+mn-ea"/>
                <a:cs typeface="+mn-cs"/>
              </a:rPr>
              <a:t>等工作就是把我们之前分享过的</a:t>
            </a:r>
            <a:r>
              <a:rPr lang="en-US" altLang="zh-CN" sz="1200" b="0" i="0" kern="1200" dirty="0">
                <a:solidFill>
                  <a:schemeClr val="tx1"/>
                </a:solidFill>
                <a:effectLst/>
                <a:latin typeface="+mn-lt"/>
                <a:ea typeface="+mn-ea"/>
                <a:cs typeface="+mn-cs"/>
              </a:rPr>
              <a:t>PCB</a:t>
            </a:r>
            <a:r>
              <a:rPr lang="zh-CN" altLang="en-US" sz="1200" b="0" i="0" kern="1200" dirty="0">
                <a:solidFill>
                  <a:schemeClr val="tx1"/>
                </a:solidFill>
                <a:effectLst/>
                <a:latin typeface="+mn-lt"/>
                <a:ea typeface="+mn-ea"/>
                <a:cs typeface="+mn-cs"/>
              </a:rPr>
              <a:t>的那种空间分块之类的方法应用到跨模态数据上，主要是融合行人的全局特征和部位特征。还有，我们可以引入注意力机制，这种思路的优点是模型会少一些先验，注意力权重能让模型学习到应该更关注通道上或者空间上的哪些区域，这对于提取模态共有的全局特征或局部特征都是挺有用的，今天要分享的</a:t>
            </a:r>
            <a:r>
              <a:rPr lang="en-US" altLang="zh-CN" sz="1200" b="0" i="0" kern="1200" dirty="0" err="1">
                <a:solidFill>
                  <a:schemeClr val="tx1"/>
                </a:solidFill>
                <a:effectLst/>
                <a:latin typeface="+mn-lt"/>
                <a:ea typeface="+mn-ea"/>
                <a:cs typeface="+mn-cs"/>
              </a:rPr>
              <a:t>MPANet</a:t>
            </a:r>
            <a:r>
              <a:rPr lang="zh-CN" altLang="en-US" sz="1200" b="0" i="0" kern="1200" dirty="0">
                <a:solidFill>
                  <a:schemeClr val="tx1"/>
                </a:solidFill>
                <a:effectLst/>
                <a:latin typeface="+mn-lt"/>
                <a:ea typeface="+mn-ea"/>
                <a:cs typeface="+mn-cs"/>
              </a:rPr>
              <a:t>就是主要利用了空间注意力。当然其他的思路还有不少，比如说，不从模型结构入手，而是设计度量损失函数，使得无论何种模态，输出的特征都要在不同</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间具有区分性，我们就不再细说了。</a:t>
            </a:r>
          </a:p>
        </p:txBody>
      </p:sp>
      <p:sp>
        <p:nvSpPr>
          <p:cNvPr id="4" name="灯片编号占位符 3"/>
          <p:cNvSpPr>
            <a:spLocks noGrp="1"/>
          </p:cNvSpPr>
          <p:nvPr>
            <p:ph type="sldNum" sz="quarter" idx="10"/>
          </p:nvPr>
        </p:nvSpPr>
        <p:spPr/>
        <p:txBody>
          <a:bodyPr/>
          <a:lstStyle/>
          <a:p>
            <a:fld id="{D83D8B16-A0AC-46DA-B74D-7AA078E71222}" type="slidenum">
              <a:rPr lang="zh-CN" altLang="en-US" smtClean="0"/>
              <a:t>9</a:t>
            </a:fld>
            <a:endParaRPr lang="zh-CN" altLang="en-US"/>
          </a:p>
        </p:txBody>
      </p:sp>
    </p:spTree>
    <p:extLst>
      <p:ext uri="{BB962C8B-B14F-4D97-AF65-F5344CB8AC3E}">
        <p14:creationId xmlns:p14="http://schemas.microsoft.com/office/powerpoint/2010/main" val="3161706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4B953F3-7E39-4CC0-929A-8281FDD31976}" type="datetime1">
              <a:rPr lang="zh-CN" altLang="en-US" smtClean="0"/>
              <a:t>2023/5/10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3706769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8F60906-DE5F-4CF5-8EA6-A86FFD6DF0D2}" type="datetime1">
              <a:rPr lang="zh-CN" altLang="en-US" smtClean="0"/>
              <a:t>2023/5/10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254309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42B3475-01BD-4D6F-8D0F-BA578B61B3C9}" type="datetime1">
              <a:rPr lang="zh-CN" altLang="en-US" smtClean="0"/>
              <a:t>2023/5/10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301437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13769" y="360596"/>
            <a:ext cx="7886700" cy="970615"/>
          </a:xfrm>
        </p:spPr>
        <p:txBody>
          <a:bodyPr>
            <a:normAutofit/>
          </a:bodyPr>
          <a:lstStyle>
            <a:lvl1pPr>
              <a:defRPr sz="4000" b="1"/>
            </a:lvl1pPr>
          </a:lstStyle>
          <a:p>
            <a:r>
              <a:rPr lang="zh-CN" altLang="en-US" dirty="0"/>
              <a:t>单击此处编辑母版标题样式</a:t>
            </a:r>
          </a:p>
        </p:txBody>
      </p:sp>
      <p:sp>
        <p:nvSpPr>
          <p:cNvPr id="3" name="内容占位符 2"/>
          <p:cNvSpPr>
            <a:spLocks noGrp="1"/>
          </p:cNvSpPr>
          <p:nvPr>
            <p:ph idx="1" hasCustomPrompt="1"/>
          </p:nvPr>
        </p:nvSpPr>
        <p:spPr>
          <a:xfrm>
            <a:off x="628650" y="1479176"/>
            <a:ext cx="7886700" cy="4581245"/>
          </a:xfrm>
        </p:spPr>
        <p:txBody>
          <a:bodyPr>
            <a:normAutofit/>
          </a:bodyPr>
          <a:lstStyle>
            <a:lvl1pPr marL="457200" indent="-457200">
              <a:lnSpc>
                <a:spcPct val="100000"/>
              </a:lnSpc>
              <a:buFont typeface="Wingdings" panose="05000000000000000000" pitchFamily="2" charset="2"/>
              <a:buChar char="Ø"/>
              <a:defRPr sz="2800" b="1" baseline="0">
                <a:solidFill>
                  <a:schemeClr val="tx1"/>
                </a:solidFill>
                <a:latin typeface="Times New Roman" panose="02020603050405020304" pitchFamily="18" charset="0"/>
                <a:ea typeface="黑体" panose="02010609060101010101" pitchFamily="49" charset="-122"/>
              </a:defRPr>
            </a:lvl1pPr>
            <a:lvl2pPr marL="685800" indent="-342900">
              <a:lnSpc>
                <a:spcPct val="100000"/>
              </a:lnSpc>
              <a:buFont typeface="Arial" panose="020B0604020202020204" pitchFamily="34" charset="0"/>
              <a:buChar char="•"/>
              <a:defRPr sz="2200" baseline="0">
                <a:latin typeface="Cambria" panose="02040503050406030204" pitchFamily="18" charset="0"/>
              </a:defRPr>
            </a:lvl2pPr>
            <a:lvl3pPr marL="971550" indent="-285750">
              <a:lnSpc>
                <a:spcPct val="100000"/>
              </a:lnSpc>
              <a:buFontTx/>
              <a:buChar char="-"/>
              <a:defRPr sz="1800" baseline="0">
                <a:latin typeface="Times New Roman" panose="02020603050405020304" pitchFamily="18" charset="0"/>
                <a:ea typeface="楷体" panose="02010609060101010101" pitchFamily="49" charset="-122"/>
              </a:defRPr>
            </a:lvl3pPr>
            <a:lvl4pPr marL="1314450" indent="-285750">
              <a:lnSpc>
                <a:spcPct val="100000"/>
              </a:lnSpc>
              <a:buFont typeface="Arial" panose="020B0604020202020204" pitchFamily="34" charset="0"/>
              <a:buChar char="•"/>
              <a:defRPr sz="1600"/>
            </a:lvl4pPr>
            <a:lvl5pPr>
              <a:lnSpc>
                <a:spcPct val="100000"/>
              </a:lnSpc>
              <a:defRPr sz="1600"/>
            </a:lvl5pPr>
          </a:lstStyle>
          <a:p>
            <a:pPr lvl="0"/>
            <a:r>
              <a:rPr lang="zh-CN" altLang="en-US" dirty="0"/>
              <a:t>单击此处编辑母版文本样式</a:t>
            </a:r>
          </a:p>
          <a:p>
            <a:pPr lvl="1"/>
            <a:r>
              <a:rPr lang="zh-CN" altLang="en-US" dirty="0"/>
              <a:t>第二级</a:t>
            </a:r>
          </a:p>
          <a:p>
            <a:pPr lvl="2"/>
            <a:r>
              <a:rPr lang="zh-CN" altLang="en-US" dirty="0"/>
              <a:t>第三级</a:t>
            </a:r>
            <a:endParaRPr lang="en-US" altLang="zh-CN" dirty="0"/>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45A300A5-DD88-48D2-930F-91FD0A741D65}" type="datetime1">
              <a:rPr lang="zh-CN" altLang="en-US" smtClean="0"/>
              <a:t>2023/5/10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cxnSp>
        <p:nvCxnSpPr>
          <p:cNvPr id="8" name="直接连接符 7"/>
          <p:cNvCxnSpPr/>
          <p:nvPr userDrawn="1"/>
        </p:nvCxnSpPr>
        <p:spPr>
          <a:xfrm flipV="1">
            <a:off x="89647" y="1183246"/>
            <a:ext cx="8964706" cy="2"/>
          </a:xfrm>
          <a:prstGeom prst="line">
            <a:avLst/>
          </a:prstGeom>
          <a:ln w="38100"/>
        </p:spPr>
        <p:style>
          <a:lnRef idx="1">
            <a:schemeClr val="dk1"/>
          </a:lnRef>
          <a:fillRef idx="0">
            <a:schemeClr val="dk1"/>
          </a:fillRef>
          <a:effectRef idx="0">
            <a:schemeClr val="dk1"/>
          </a:effectRef>
          <a:fontRef idx="minor">
            <a:schemeClr val="tx1"/>
          </a:fontRef>
        </p:style>
      </p:cxnSp>
      <p:pic>
        <p:nvPicPr>
          <p:cNvPr id="2050" name="Picture 2" descr="See the source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457950" y="452425"/>
            <a:ext cx="2504977" cy="68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3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D68122-4EFF-489C-9D5A-F295E7845B81}" type="datetime1">
              <a:rPr lang="zh-CN" altLang="en-US" smtClean="0"/>
              <a:t>2023/5/10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9937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p>
        </p:txBody>
      </p:sp>
      <p:sp>
        <p:nvSpPr>
          <p:cNvPr id="3" name="内容占位符 2"/>
          <p:cNvSpPr>
            <a:spLocks noGrp="1"/>
          </p:cNvSpPr>
          <p:nvPr>
            <p:ph sz="half" idx="1"/>
          </p:nvPr>
        </p:nvSpPr>
        <p:spPr>
          <a:xfrm>
            <a:off x="628650" y="1825625"/>
            <a:ext cx="3886200" cy="4351338"/>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825625"/>
            <a:ext cx="3886200" cy="4351338"/>
          </a:xfrm>
        </p:spPr>
        <p:txBody>
          <a:bodyPr>
            <a:normAutofit/>
          </a:bodyPr>
          <a:lstStyle>
            <a:lvl1pPr>
              <a:defRPr sz="2400"/>
            </a:lvl1pPr>
            <a:lvl2pPr>
              <a:defRPr sz="2000"/>
            </a:lvl2pPr>
            <a:lvl3pPr>
              <a:defRPr sz="1600"/>
            </a:lvl3pPr>
            <a:lvl4pPr>
              <a:defRPr sz="1400"/>
            </a:lvl4pPr>
            <a:lvl5pPr>
              <a:defRPr sz="14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63E8DB62-4DAA-4D08-90B7-C11785523598}" type="datetime1">
              <a:rPr lang="zh-CN" altLang="en-US" smtClean="0"/>
              <a:t>2023/5/10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406212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BA215F3-54FE-48CE-ABB4-FBEA2C568732}" type="datetime1">
              <a:rPr lang="zh-CN" altLang="en-US" smtClean="0"/>
              <a:t>2023/5/10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263460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0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F2078EE-9F17-403C-A328-31C085048CD3}" type="datetime1">
              <a:rPr lang="zh-CN" altLang="en-US" smtClean="0"/>
              <a:t>2023/5/10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51290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33B58B-C28B-4546-A38D-CE24953028CC}" type="datetime1">
              <a:rPr lang="zh-CN" altLang="en-US" smtClean="0"/>
              <a:t>2023/5/10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395406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E4E5E26-34DA-47C2-8318-A3E0213E1226}" type="datetime1">
              <a:rPr lang="zh-CN" altLang="en-US" smtClean="0"/>
              <a:t>2023/5/10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88516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EDD648C-73E7-418E-9363-AA63917D14C3}" type="datetime1">
              <a:rPr lang="zh-CN" altLang="en-US" smtClean="0"/>
              <a:t>2023/5/10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141836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B7C0AFF-251D-42BA-AF6C-D6CB7E89F0B5}" type="datetime1">
              <a:rPr lang="zh-CN" altLang="en-US" smtClean="0"/>
              <a:t>2023/5/10</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699C53-0D35-476E-B857-40C860CE2876}" type="slidenum">
              <a:rPr lang="zh-CN" altLang="en-US" smtClean="0"/>
              <a:t>‹#›</a:t>
            </a:fld>
            <a:endParaRPr lang="zh-CN" altLang="en-US"/>
          </a:p>
        </p:txBody>
      </p:sp>
    </p:spTree>
    <p:extLst>
      <p:ext uri="{BB962C8B-B14F-4D97-AF65-F5344CB8AC3E}">
        <p14:creationId xmlns:p14="http://schemas.microsoft.com/office/powerpoint/2010/main" val="89685641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9.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2.png"/><Relationship Id="rId10" Type="http://schemas.openxmlformats.org/officeDocument/2006/relationships/image" Target="../media/image74.png"/><Relationship Id="rId4" Type="http://schemas.openxmlformats.org/officeDocument/2006/relationships/image" Target="../media/image60.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9.png"/><Relationship Id="rId21" Type="http://schemas.openxmlformats.org/officeDocument/2006/relationships/image" Target="../media/image32.png"/><Relationship Id="rId7" Type="http://schemas.openxmlformats.org/officeDocument/2006/relationships/image" Target="../media/image17.jp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36.png"/><Relationship Id="rId5" Type="http://schemas.openxmlformats.org/officeDocument/2006/relationships/image" Target="../media/image31.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21.jpe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8088" y="1452807"/>
            <a:ext cx="8887823" cy="2779593"/>
          </a:xfrm>
        </p:spPr>
        <p:txBody>
          <a:bodyPr>
            <a:normAutofit fontScale="90000"/>
          </a:bodyPr>
          <a:lstStyle/>
          <a:p>
            <a:br>
              <a:rPr lang="en-US" altLang="zh-CN" sz="4000" b="1" dirty="0">
                <a:latin typeface="+mn-lt"/>
              </a:rPr>
            </a:br>
            <a:r>
              <a:rPr lang="en-US" altLang="zh-CN" sz="4000" b="1" dirty="0">
                <a:latin typeface="+mn-lt"/>
              </a:rPr>
              <a:t>Discover Cross-Modality Nuances for Visible-Infrared Person Re-Identification</a:t>
            </a:r>
            <a:br>
              <a:rPr lang="en-US" altLang="zh-CN" sz="4000" b="1" dirty="0">
                <a:latin typeface="+mn-lt"/>
              </a:rPr>
            </a:br>
            <a:br>
              <a:rPr lang="en-US" altLang="zh-CN" sz="4000" b="1" dirty="0">
                <a:latin typeface="+mn-lt"/>
              </a:rPr>
            </a:br>
            <a:r>
              <a:rPr lang="en-US" altLang="zh-CN" sz="4000" b="1" dirty="0">
                <a:latin typeface="+mn-lt"/>
              </a:rPr>
              <a:t>(</a:t>
            </a:r>
            <a:r>
              <a:rPr lang="en-US" altLang="zh-CN" sz="4000" b="1" dirty="0" err="1">
                <a:latin typeface="+mn-lt"/>
              </a:rPr>
              <a:t>MPANet</a:t>
            </a:r>
            <a:r>
              <a:rPr lang="en-US" altLang="zh-CN" sz="4000" b="1" dirty="0">
                <a:latin typeface="+mn-lt"/>
              </a:rPr>
              <a:t>, </a:t>
            </a:r>
            <a:r>
              <a:rPr lang="en-US" altLang="zh-CN" sz="4000" b="1" dirty="0" err="1">
                <a:latin typeface="+mn-lt"/>
              </a:rPr>
              <a:t>CVPR’21</a:t>
            </a:r>
            <a:r>
              <a:rPr lang="en-US" altLang="zh-CN" sz="4000" b="1" dirty="0">
                <a:latin typeface="+mn-lt"/>
              </a:rPr>
              <a:t>)</a:t>
            </a:r>
            <a:endParaRPr lang="zh-CN" altLang="en-US" sz="4000" b="1" dirty="0">
              <a:latin typeface="+mn-lt"/>
            </a:endParaRPr>
          </a:p>
        </p:txBody>
      </p:sp>
      <p:sp>
        <p:nvSpPr>
          <p:cNvPr id="3" name="副标题 2"/>
          <p:cNvSpPr>
            <a:spLocks noGrp="1"/>
          </p:cNvSpPr>
          <p:nvPr>
            <p:ph type="subTitle" idx="1"/>
          </p:nvPr>
        </p:nvSpPr>
        <p:spPr>
          <a:xfrm>
            <a:off x="2273709" y="4672115"/>
            <a:ext cx="4992329" cy="1443550"/>
          </a:xfrm>
        </p:spPr>
        <p:txBody>
          <a:bodyPr>
            <a:normAutofit/>
          </a:bodyPr>
          <a:lstStyle/>
          <a:p>
            <a:r>
              <a:rPr lang="en-US" altLang="zh-CN" dirty="0"/>
              <a:t>2023.5</a:t>
            </a: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a:t>
            </a:fld>
            <a:endParaRPr lang="zh-CN" altLang="en-US"/>
          </a:p>
        </p:txBody>
      </p:sp>
    </p:spTree>
    <p:extLst>
      <p:ext uri="{BB962C8B-B14F-4D97-AF65-F5344CB8AC3E}">
        <p14:creationId xmlns:p14="http://schemas.microsoft.com/office/powerpoint/2010/main" val="343965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Contents</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solidFill>
                  <a:schemeClr val="bg1">
                    <a:lumMod val="50000"/>
                  </a:schemeClr>
                </a:solidFill>
                <a:latin typeface="+mn-lt"/>
              </a:rPr>
              <a:t>VI-</a:t>
            </a:r>
            <a:r>
              <a:rPr lang="en-US" altLang="zh-CN" dirty="0" err="1">
                <a:solidFill>
                  <a:schemeClr val="bg1">
                    <a:lumMod val="50000"/>
                  </a:schemeClr>
                </a:solidFill>
                <a:latin typeface="+mn-lt"/>
              </a:rPr>
              <a:t>ReID</a:t>
            </a:r>
            <a:endParaRPr lang="en-US" altLang="zh-CN" dirty="0">
              <a:solidFill>
                <a:schemeClr val="bg1">
                  <a:lumMod val="50000"/>
                </a:schemeClr>
              </a:solidFill>
              <a:latin typeface="+mn-lt"/>
            </a:endParaRPr>
          </a:p>
          <a:p>
            <a:r>
              <a:rPr lang="en-US" altLang="zh-CN" dirty="0">
                <a:latin typeface="+mn-lt"/>
              </a:rPr>
              <a:t>Discover Cross-Modality Nuances for Visible-Infrared Person Re-Identification</a:t>
            </a:r>
            <a:endParaRPr lang="en-US" altLang="zh-CN" b="1"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10</a:t>
            </a:fld>
            <a:endParaRPr lang="zh-CN" altLang="en-US"/>
          </a:p>
        </p:txBody>
      </p:sp>
    </p:spTree>
    <p:extLst>
      <p:ext uri="{BB962C8B-B14F-4D97-AF65-F5344CB8AC3E}">
        <p14:creationId xmlns:p14="http://schemas.microsoft.com/office/powerpoint/2010/main" val="279861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1. Introduction</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11</a:t>
            </a:fld>
            <a:endParaRPr lang="zh-CN" altLang="en-US"/>
          </a:p>
        </p:txBody>
      </p:sp>
      <p:grpSp>
        <p:nvGrpSpPr>
          <p:cNvPr id="25" name="组合 24">
            <a:extLst>
              <a:ext uri="{FF2B5EF4-FFF2-40B4-BE49-F238E27FC236}">
                <a16:creationId xmlns:a16="http://schemas.microsoft.com/office/drawing/2014/main" id="{0CB3231E-6F84-4550-9A38-5C5E8AB46090}"/>
              </a:ext>
            </a:extLst>
          </p:cNvPr>
          <p:cNvGrpSpPr/>
          <p:nvPr/>
        </p:nvGrpSpPr>
        <p:grpSpPr>
          <a:xfrm>
            <a:off x="980345" y="2118754"/>
            <a:ext cx="8283388" cy="1367530"/>
            <a:chOff x="430306" y="1788411"/>
            <a:chExt cx="8283388" cy="1367530"/>
          </a:xfrm>
        </p:grpSpPr>
        <p:sp>
          <p:nvSpPr>
            <p:cNvPr id="12" name="矩形 11">
              <a:extLst>
                <a:ext uri="{FF2B5EF4-FFF2-40B4-BE49-F238E27FC236}">
                  <a16:creationId xmlns:a16="http://schemas.microsoft.com/office/drawing/2014/main" id="{E6CACCD7-9ECB-4E53-AF88-E63065FB1203}"/>
                </a:ext>
              </a:extLst>
            </p:cNvPr>
            <p:cNvSpPr/>
            <p:nvPr/>
          </p:nvSpPr>
          <p:spPr>
            <a:xfrm>
              <a:off x="430306" y="1788411"/>
              <a:ext cx="8283388" cy="369332"/>
            </a:xfrm>
            <a:prstGeom prst="rect">
              <a:avLst/>
            </a:prstGeom>
          </p:spPr>
          <p:txBody>
            <a:bodyPr wrap="square">
              <a:spAutoFit/>
            </a:bodyPr>
            <a:lstStyle/>
            <a:p>
              <a:r>
                <a:rPr lang="en-US" altLang="zh-CN" dirty="0"/>
                <a:t>Discover Cross-Modality </a:t>
              </a:r>
              <a:r>
                <a:rPr lang="en-US" altLang="zh-CN" b="1" dirty="0"/>
                <a:t>Nuances</a:t>
              </a:r>
              <a:r>
                <a:rPr lang="en-US" altLang="zh-CN" dirty="0"/>
                <a:t> for Visible-Infrared Person Re-Identification</a:t>
              </a:r>
              <a:endParaRPr lang="en-US" altLang="zh-CN" b="1" dirty="0"/>
            </a:p>
          </p:txBody>
        </p:sp>
        <p:sp>
          <p:nvSpPr>
            <p:cNvPr id="3" name="矩形 2">
              <a:extLst>
                <a:ext uri="{FF2B5EF4-FFF2-40B4-BE49-F238E27FC236}">
                  <a16:creationId xmlns:a16="http://schemas.microsoft.com/office/drawing/2014/main" id="{7EC66FDC-AB5B-4523-958D-6EA0C3CC2855}"/>
                </a:ext>
              </a:extLst>
            </p:cNvPr>
            <p:cNvSpPr/>
            <p:nvPr/>
          </p:nvSpPr>
          <p:spPr>
            <a:xfrm>
              <a:off x="2358730" y="2786609"/>
              <a:ext cx="2281394" cy="369332"/>
            </a:xfrm>
            <a:prstGeom prst="rect">
              <a:avLst/>
            </a:prstGeom>
          </p:spPr>
          <p:txBody>
            <a:bodyPr wrap="none">
              <a:spAutoFit/>
            </a:bodyPr>
            <a:lstStyle/>
            <a:p>
              <a:r>
                <a:rPr lang="en-US" altLang="zh-CN" dirty="0">
                  <a:solidFill>
                    <a:srgbClr val="333333"/>
                  </a:solidFill>
                </a:rPr>
                <a:t>nuance</a:t>
              </a:r>
              <a:r>
                <a:rPr lang="zh-CN" altLang="en-US" dirty="0">
                  <a:solidFill>
                    <a:srgbClr val="333333"/>
                  </a:solidFill>
                </a:rPr>
                <a:t>译：细微差别</a:t>
              </a:r>
              <a:endParaRPr lang="zh-CN" altLang="en-US" dirty="0"/>
            </a:p>
          </p:txBody>
        </p:sp>
        <p:sp>
          <p:nvSpPr>
            <p:cNvPr id="5" name="矩形 4">
              <a:extLst>
                <a:ext uri="{FF2B5EF4-FFF2-40B4-BE49-F238E27FC236}">
                  <a16:creationId xmlns:a16="http://schemas.microsoft.com/office/drawing/2014/main" id="{8D2E1E50-EA36-4044-8EF9-EFA72BAE21B4}"/>
                </a:ext>
              </a:extLst>
            </p:cNvPr>
            <p:cNvSpPr/>
            <p:nvPr/>
          </p:nvSpPr>
          <p:spPr>
            <a:xfrm>
              <a:off x="2877671" y="1819188"/>
              <a:ext cx="860611" cy="33855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B84BD1-F4D1-4859-B7EA-75D93CEE33FF}"/>
                </a:ext>
              </a:extLst>
            </p:cNvPr>
            <p:cNvSpPr/>
            <p:nvPr/>
          </p:nvSpPr>
          <p:spPr>
            <a:xfrm>
              <a:off x="2426855" y="2769564"/>
              <a:ext cx="2145145" cy="36933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57934DA6-C17B-46F3-B170-73251F8CD2DD}"/>
                </a:ext>
              </a:extLst>
            </p:cNvPr>
            <p:cNvCxnSpPr/>
            <p:nvPr/>
          </p:nvCxnSpPr>
          <p:spPr>
            <a:xfrm flipH="1">
              <a:off x="2426855" y="2157743"/>
              <a:ext cx="450816" cy="61182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6CF2C14F-ABB3-44AD-85FA-ACBE395FA6DC}"/>
                </a:ext>
              </a:extLst>
            </p:cNvPr>
            <p:cNvCxnSpPr>
              <a:cxnSpLocks/>
            </p:cNvCxnSpPr>
            <p:nvPr/>
          </p:nvCxnSpPr>
          <p:spPr>
            <a:xfrm>
              <a:off x="3738282" y="2157743"/>
              <a:ext cx="833718" cy="611821"/>
            </a:xfrm>
            <a:prstGeom prst="line">
              <a:avLst/>
            </a:prstGeom>
          </p:spPr>
          <p:style>
            <a:lnRef idx="1">
              <a:schemeClr val="accent2"/>
            </a:lnRef>
            <a:fillRef idx="0">
              <a:schemeClr val="accent2"/>
            </a:fillRef>
            <a:effectRef idx="0">
              <a:schemeClr val="accent2"/>
            </a:effectRef>
            <a:fontRef idx="minor">
              <a:schemeClr val="tx1"/>
            </a:fontRef>
          </p:style>
        </p:cxnSp>
      </p:grpSp>
      <p:cxnSp>
        <p:nvCxnSpPr>
          <p:cNvPr id="14" name="直接连接符 13">
            <a:extLst>
              <a:ext uri="{FF2B5EF4-FFF2-40B4-BE49-F238E27FC236}">
                <a16:creationId xmlns:a16="http://schemas.microsoft.com/office/drawing/2014/main" id="{96A117B5-C9DE-4298-A118-ADC1AF54365A}"/>
              </a:ext>
            </a:extLst>
          </p:cNvPr>
          <p:cNvCxnSpPr>
            <a:cxnSpLocks/>
          </p:cNvCxnSpPr>
          <p:nvPr/>
        </p:nvCxnSpPr>
        <p:spPr>
          <a:xfrm>
            <a:off x="2959134" y="3469239"/>
            <a:ext cx="17760" cy="1262785"/>
          </a:xfrm>
          <a:prstGeom prst="line">
            <a:avLst/>
          </a:prstGeom>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3629FE8D-597A-47FB-9686-7E535FDA62F9}"/>
              </a:ext>
            </a:extLst>
          </p:cNvPr>
          <p:cNvSpPr/>
          <p:nvPr/>
        </p:nvSpPr>
        <p:spPr>
          <a:xfrm>
            <a:off x="2976894" y="4732024"/>
            <a:ext cx="3316329" cy="64633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35583A8A-7A8A-419E-A3D9-4980690A606B}"/>
              </a:ext>
            </a:extLst>
          </p:cNvPr>
          <p:cNvCxnSpPr>
            <a:cxnSpLocks/>
          </p:cNvCxnSpPr>
          <p:nvPr/>
        </p:nvCxnSpPr>
        <p:spPr>
          <a:xfrm>
            <a:off x="5145741" y="3500016"/>
            <a:ext cx="1147482" cy="1232008"/>
          </a:xfrm>
          <a:prstGeom prst="line">
            <a:avLst/>
          </a:prstGeom>
        </p:spPr>
        <p:style>
          <a:lnRef idx="1">
            <a:schemeClr val="accent2"/>
          </a:lnRef>
          <a:fillRef idx="0">
            <a:schemeClr val="accent2"/>
          </a:fillRef>
          <a:effectRef idx="0">
            <a:schemeClr val="accent2"/>
          </a:effectRef>
          <a:fontRef idx="minor">
            <a:schemeClr val="tx1"/>
          </a:fontRef>
        </p:style>
      </p:cxnSp>
      <p:sp>
        <p:nvSpPr>
          <p:cNvPr id="22" name="矩形 21">
            <a:extLst>
              <a:ext uri="{FF2B5EF4-FFF2-40B4-BE49-F238E27FC236}">
                <a16:creationId xmlns:a16="http://schemas.microsoft.com/office/drawing/2014/main" id="{BEEA58D4-FEAF-4FFB-A1F7-04C4A22E4918}"/>
              </a:ext>
            </a:extLst>
          </p:cNvPr>
          <p:cNvSpPr/>
          <p:nvPr/>
        </p:nvSpPr>
        <p:spPr>
          <a:xfrm>
            <a:off x="2959134" y="4711210"/>
            <a:ext cx="3489851" cy="646331"/>
          </a:xfrm>
          <a:prstGeom prst="rect">
            <a:avLst/>
          </a:prstGeom>
        </p:spPr>
        <p:txBody>
          <a:bodyPr wrap="square">
            <a:spAutoFit/>
          </a:bodyPr>
          <a:lstStyle/>
          <a:p>
            <a:r>
              <a:rPr lang="en-US" altLang="zh-CN" b="1" dirty="0">
                <a:solidFill>
                  <a:srgbClr val="333333"/>
                </a:solidFill>
              </a:rPr>
              <a:t>Spatial</a:t>
            </a:r>
            <a:r>
              <a:rPr lang="en-US" altLang="zh-CN" dirty="0">
                <a:solidFill>
                  <a:srgbClr val="333333"/>
                </a:solidFill>
              </a:rPr>
              <a:t> local </a:t>
            </a:r>
            <a:r>
              <a:rPr lang="en-US" altLang="zh-CN" b="1" dirty="0">
                <a:solidFill>
                  <a:srgbClr val="333333"/>
                </a:solidFill>
              </a:rPr>
              <a:t>modality-specific</a:t>
            </a:r>
            <a:r>
              <a:rPr lang="en-US" altLang="zh-CN" dirty="0">
                <a:solidFill>
                  <a:srgbClr val="333333"/>
                </a:solidFill>
              </a:rPr>
              <a:t> feature with attention</a:t>
            </a:r>
            <a:endParaRPr lang="zh-CN" altLang="en-US" dirty="0"/>
          </a:p>
        </p:txBody>
      </p:sp>
      <p:sp>
        <p:nvSpPr>
          <p:cNvPr id="23" name="矩形 22">
            <a:extLst>
              <a:ext uri="{FF2B5EF4-FFF2-40B4-BE49-F238E27FC236}">
                <a16:creationId xmlns:a16="http://schemas.microsoft.com/office/drawing/2014/main" id="{FB9741C9-E7E1-45F5-8EC5-E37B1E60B81A}"/>
              </a:ext>
            </a:extLst>
          </p:cNvPr>
          <p:cNvSpPr/>
          <p:nvPr/>
        </p:nvSpPr>
        <p:spPr>
          <a:xfrm>
            <a:off x="201428" y="4639692"/>
            <a:ext cx="2799970" cy="923330"/>
          </a:xfrm>
          <a:prstGeom prst="rect">
            <a:avLst/>
          </a:prstGeom>
        </p:spPr>
        <p:txBody>
          <a:bodyPr wrap="square">
            <a:spAutoFit/>
          </a:bodyPr>
          <a:lstStyle/>
          <a:p>
            <a:r>
              <a:rPr lang="en-US" altLang="zh-CN" b="1" dirty="0">
                <a:solidFill>
                  <a:srgbClr val="333333"/>
                </a:solidFill>
              </a:rPr>
              <a:t>Channel-</a:t>
            </a:r>
            <a:r>
              <a:rPr lang="en-US" altLang="zh-CN" dirty="0">
                <a:solidFill>
                  <a:srgbClr val="333333"/>
                </a:solidFill>
              </a:rPr>
              <a:t>wise cross-modality discrepancy </a:t>
            </a:r>
            <a:r>
              <a:rPr lang="en-US" altLang="zh-CN" dirty="0"/>
              <a:t>alleviation</a:t>
            </a:r>
            <a:r>
              <a:rPr lang="en-US" altLang="zh-CN" dirty="0">
                <a:solidFill>
                  <a:srgbClr val="333333"/>
                </a:solidFill>
              </a:rPr>
              <a:t> </a:t>
            </a:r>
            <a:endParaRPr lang="zh-CN" altLang="en-US" dirty="0"/>
          </a:p>
        </p:txBody>
      </p:sp>
      <p:sp>
        <p:nvSpPr>
          <p:cNvPr id="24" name="矩形 23">
            <a:extLst>
              <a:ext uri="{FF2B5EF4-FFF2-40B4-BE49-F238E27FC236}">
                <a16:creationId xmlns:a16="http://schemas.microsoft.com/office/drawing/2014/main" id="{8F4EF1B0-B16E-4C55-8F4D-EC2AF0D15225}"/>
              </a:ext>
            </a:extLst>
          </p:cNvPr>
          <p:cNvSpPr/>
          <p:nvPr/>
        </p:nvSpPr>
        <p:spPr>
          <a:xfrm>
            <a:off x="6762750" y="4706985"/>
            <a:ext cx="3047045" cy="646331"/>
          </a:xfrm>
          <a:prstGeom prst="rect">
            <a:avLst/>
          </a:prstGeom>
        </p:spPr>
        <p:txBody>
          <a:bodyPr wrap="square">
            <a:spAutoFit/>
          </a:bodyPr>
          <a:lstStyle/>
          <a:p>
            <a:r>
              <a:rPr lang="en-US" altLang="zh-CN" b="1" dirty="0"/>
              <a:t>Mutual learning </a:t>
            </a:r>
            <a:r>
              <a:rPr lang="en-US" altLang="zh-CN" dirty="0"/>
              <a:t>style modality alignment</a:t>
            </a:r>
            <a:endParaRPr lang="zh-CN" altLang="en-US" dirty="0"/>
          </a:p>
        </p:txBody>
      </p:sp>
      <p:sp>
        <p:nvSpPr>
          <p:cNvPr id="31" name="加号 30">
            <a:extLst>
              <a:ext uri="{FF2B5EF4-FFF2-40B4-BE49-F238E27FC236}">
                <a16:creationId xmlns:a16="http://schemas.microsoft.com/office/drawing/2014/main" id="{ED0A3059-4B2F-4FAE-B513-896B109578DC}"/>
              </a:ext>
            </a:extLst>
          </p:cNvPr>
          <p:cNvSpPr/>
          <p:nvPr/>
        </p:nvSpPr>
        <p:spPr>
          <a:xfrm>
            <a:off x="2384612" y="4831975"/>
            <a:ext cx="387445" cy="369331"/>
          </a:xfrm>
          <a:prstGeom prst="mathPl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2" name="加号 31">
            <a:extLst>
              <a:ext uri="{FF2B5EF4-FFF2-40B4-BE49-F238E27FC236}">
                <a16:creationId xmlns:a16="http://schemas.microsoft.com/office/drawing/2014/main" id="{3BDA3DE8-A0F7-43C5-B27A-DAF7A8D008E6}"/>
              </a:ext>
            </a:extLst>
          </p:cNvPr>
          <p:cNvSpPr/>
          <p:nvPr/>
        </p:nvSpPr>
        <p:spPr>
          <a:xfrm>
            <a:off x="6375305" y="4810166"/>
            <a:ext cx="387445" cy="369331"/>
          </a:xfrm>
          <a:prstGeom prst="mathPl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7824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2. Motivation</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12</a:t>
            </a:fld>
            <a:endParaRPr lang="zh-CN" altLang="en-US"/>
          </a:p>
        </p:txBody>
      </p:sp>
      <p:sp>
        <p:nvSpPr>
          <p:cNvPr id="6" name="矩形 5">
            <a:extLst>
              <a:ext uri="{FF2B5EF4-FFF2-40B4-BE49-F238E27FC236}">
                <a16:creationId xmlns:a16="http://schemas.microsoft.com/office/drawing/2014/main" id="{F71E390C-5566-447C-B9A7-378EC2115048}"/>
              </a:ext>
            </a:extLst>
          </p:cNvPr>
          <p:cNvSpPr/>
          <p:nvPr/>
        </p:nvSpPr>
        <p:spPr>
          <a:xfrm>
            <a:off x="1442775" y="4807895"/>
            <a:ext cx="6688183" cy="1631216"/>
          </a:xfrm>
          <a:prstGeom prst="rect">
            <a:avLst/>
          </a:prstGeom>
          <a:solidFill>
            <a:schemeClr val="bg1">
              <a:lumMod val="95000"/>
            </a:schemeClr>
          </a:solidFill>
        </p:spPr>
        <p:txBody>
          <a:bodyPr wrap="square">
            <a:spAutoFit/>
          </a:bodyPr>
          <a:lstStyle/>
          <a:p>
            <a:r>
              <a:rPr lang="en-US" altLang="zh-CN" sz="2000" dirty="0">
                <a:solidFill>
                  <a:schemeClr val="tx1">
                    <a:lumMod val="95000"/>
                    <a:lumOff val="5000"/>
                  </a:schemeClr>
                </a:solidFill>
              </a:rPr>
              <a:t>Existing works mainly focus on aligning distributions of features or pixel from visible/infrared modalities. </a:t>
            </a:r>
          </a:p>
          <a:p>
            <a:r>
              <a:rPr lang="en-US" altLang="zh-CN" sz="2000" dirty="0">
                <a:solidFill>
                  <a:schemeClr val="tx1">
                    <a:lumMod val="95000"/>
                    <a:lumOff val="5000"/>
                  </a:schemeClr>
                </a:solidFill>
              </a:rPr>
              <a:t>However, nuanced but </a:t>
            </a:r>
            <a:r>
              <a:rPr lang="en-US" altLang="zh-CN" sz="2000" b="1" dirty="0">
                <a:solidFill>
                  <a:schemeClr val="tx1">
                    <a:lumMod val="95000"/>
                    <a:lumOff val="5000"/>
                  </a:schemeClr>
                </a:solidFill>
              </a:rPr>
              <a:t>discriminative</a:t>
            </a:r>
            <a:r>
              <a:rPr lang="en-US" altLang="zh-CN" sz="2000" dirty="0">
                <a:solidFill>
                  <a:schemeClr val="tx1">
                    <a:lumMod val="95000"/>
                    <a:lumOff val="5000"/>
                  </a:schemeClr>
                </a:solidFill>
              </a:rPr>
              <a:t> information, such as glasses, shoes,…, has not been fully explored, especially in the infrared modality.</a:t>
            </a:r>
          </a:p>
        </p:txBody>
      </p:sp>
      <p:pic>
        <p:nvPicPr>
          <p:cNvPr id="10" name="图片 9">
            <a:extLst>
              <a:ext uri="{FF2B5EF4-FFF2-40B4-BE49-F238E27FC236}">
                <a16:creationId xmlns:a16="http://schemas.microsoft.com/office/drawing/2014/main" id="{74F3B60D-9450-4615-B2CD-FB0DFB6F7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1708" y="1709772"/>
            <a:ext cx="2154040" cy="2306090"/>
          </a:xfrm>
          <a:prstGeom prst="rect">
            <a:avLst/>
          </a:prstGeom>
        </p:spPr>
      </p:pic>
      <p:pic>
        <p:nvPicPr>
          <p:cNvPr id="13" name="图片 12">
            <a:extLst>
              <a:ext uri="{FF2B5EF4-FFF2-40B4-BE49-F238E27FC236}">
                <a16:creationId xmlns:a16="http://schemas.microsoft.com/office/drawing/2014/main" id="{52CAAFA4-C47C-48B9-B8A4-7539BCEDDE1B}"/>
              </a:ext>
            </a:extLst>
          </p:cNvPr>
          <p:cNvPicPr>
            <a:picLocks noChangeAspect="1"/>
          </p:cNvPicPr>
          <p:nvPr/>
        </p:nvPicPr>
        <p:blipFill>
          <a:blip r:embed="rId4"/>
          <a:stretch>
            <a:fillRect/>
          </a:stretch>
        </p:blipFill>
        <p:spPr>
          <a:xfrm>
            <a:off x="1718252" y="1562157"/>
            <a:ext cx="2324119" cy="2555771"/>
          </a:xfrm>
          <a:prstGeom prst="rect">
            <a:avLst/>
          </a:prstGeom>
        </p:spPr>
      </p:pic>
      <p:sp>
        <p:nvSpPr>
          <p:cNvPr id="14" name="等腰三角形 13">
            <a:extLst>
              <a:ext uri="{FF2B5EF4-FFF2-40B4-BE49-F238E27FC236}">
                <a16:creationId xmlns:a16="http://schemas.microsoft.com/office/drawing/2014/main" id="{A5040EAC-C4FF-4489-9AD4-11F8761991DD}"/>
              </a:ext>
            </a:extLst>
          </p:cNvPr>
          <p:cNvSpPr>
            <a:spLocks noChangeAspect="1"/>
          </p:cNvSpPr>
          <p:nvPr/>
        </p:nvSpPr>
        <p:spPr>
          <a:xfrm>
            <a:off x="1590184" y="4311680"/>
            <a:ext cx="179654" cy="180000"/>
          </a:xfrm>
          <a:prstGeom prst="triangle">
            <a:avLst/>
          </a:prstGeom>
          <a:noFill/>
          <a:ln>
            <a:solidFill>
              <a:schemeClr val="tx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C60E798-C71B-416F-8A57-21F0A75BAA70}"/>
              </a:ext>
            </a:extLst>
          </p:cNvPr>
          <p:cNvSpPr/>
          <p:nvPr/>
        </p:nvSpPr>
        <p:spPr>
          <a:xfrm>
            <a:off x="1718252" y="4205108"/>
            <a:ext cx="1806905" cy="369332"/>
          </a:xfrm>
          <a:prstGeom prst="rect">
            <a:avLst/>
          </a:prstGeom>
        </p:spPr>
        <p:txBody>
          <a:bodyPr wrap="none">
            <a:spAutoFit/>
          </a:bodyPr>
          <a:lstStyle/>
          <a:p>
            <a:r>
              <a:rPr lang="en-US" altLang="zh-CN" dirty="0"/>
              <a:t>Infrared modality</a:t>
            </a:r>
            <a:endParaRPr lang="zh-CN" altLang="en-US" dirty="0"/>
          </a:p>
        </p:txBody>
      </p:sp>
      <p:sp>
        <p:nvSpPr>
          <p:cNvPr id="16" name="矩形 15">
            <a:extLst>
              <a:ext uri="{FF2B5EF4-FFF2-40B4-BE49-F238E27FC236}">
                <a16:creationId xmlns:a16="http://schemas.microsoft.com/office/drawing/2014/main" id="{6E04B6D3-7BF0-4A35-9A26-0E4F60EB2E7B}"/>
              </a:ext>
            </a:extLst>
          </p:cNvPr>
          <p:cNvSpPr/>
          <p:nvPr/>
        </p:nvSpPr>
        <p:spPr>
          <a:xfrm>
            <a:off x="4120424" y="4229121"/>
            <a:ext cx="1773819" cy="369332"/>
          </a:xfrm>
          <a:prstGeom prst="rect">
            <a:avLst/>
          </a:prstGeom>
        </p:spPr>
        <p:txBody>
          <a:bodyPr wrap="none">
            <a:spAutoFit/>
          </a:bodyPr>
          <a:lstStyle/>
          <a:p>
            <a:r>
              <a:rPr lang="en-US" altLang="zh-CN" dirty="0"/>
              <a:t>Visible modality</a:t>
            </a:r>
            <a:endParaRPr lang="zh-CN" altLang="en-US" dirty="0"/>
          </a:p>
        </p:txBody>
      </p:sp>
      <p:sp>
        <p:nvSpPr>
          <p:cNvPr id="17" name="椭圆 16">
            <a:extLst>
              <a:ext uri="{FF2B5EF4-FFF2-40B4-BE49-F238E27FC236}">
                <a16:creationId xmlns:a16="http://schemas.microsoft.com/office/drawing/2014/main" id="{CEEE01B3-3E0A-4479-A11A-01AA921DDABA}"/>
              </a:ext>
            </a:extLst>
          </p:cNvPr>
          <p:cNvSpPr>
            <a:spLocks noChangeAspect="1"/>
          </p:cNvSpPr>
          <p:nvPr/>
        </p:nvSpPr>
        <p:spPr>
          <a:xfrm>
            <a:off x="3957649" y="4343983"/>
            <a:ext cx="180000" cy="18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20" name="直接箭头连接符 19">
            <a:extLst>
              <a:ext uri="{FF2B5EF4-FFF2-40B4-BE49-F238E27FC236}">
                <a16:creationId xmlns:a16="http://schemas.microsoft.com/office/drawing/2014/main" id="{42B5F48B-78B8-4A12-A0F1-F6B1458F284E}"/>
              </a:ext>
            </a:extLst>
          </p:cNvPr>
          <p:cNvCxnSpPr>
            <a:cxnSpLocks/>
          </p:cNvCxnSpPr>
          <p:nvPr/>
        </p:nvCxnSpPr>
        <p:spPr>
          <a:xfrm>
            <a:off x="6445343" y="4450500"/>
            <a:ext cx="383361"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1" name="矩形 20">
            <a:extLst>
              <a:ext uri="{FF2B5EF4-FFF2-40B4-BE49-F238E27FC236}">
                <a16:creationId xmlns:a16="http://schemas.microsoft.com/office/drawing/2014/main" id="{43BCF426-8B2F-4F39-BBEF-6CCD7030E4D0}"/>
              </a:ext>
            </a:extLst>
          </p:cNvPr>
          <p:cNvSpPr/>
          <p:nvPr/>
        </p:nvSpPr>
        <p:spPr>
          <a:xfrm>
            <a:off x="6828704" y="4249317"/>
            <a:ext cx="992579" cy="369332"/>
          </a:xfrm>
          <a:prstGeom prst="rect">
            <a:avLst/>
          </a:prstGeom>
        </p:spPr>
        <p:txBody>
          <a:bodyPr wrap="none">
            <a:spAutoFit/>
          </a:bodyPr>
          <a:lstStyle/>
          <a:p>
            <a:r>
              <a:rPr lang="en-US" altLang="zh-CN" dirty="0"/>
              <a:t>Distance</a:t>
            </a:r>
            <a:endParaRPr lang="zh-CN" altLang="en-US" dirty="0"/>
          </a:p>
        </p:txBody>
      </p:sp>
      <p:sp>
        <p:nvSpPr>
          <p:cNvPr id="24" name="矩形 23">
            <a:extLst>
              <a:ext uri="{FF2B5EF4-FFF2-40B4-BE49-F238E27FC236}">
                <a16:creationId xmlns:a16="http://schemas.microsoft.com/office/drawing/2014/main" id="{629ACB9B-5E06-4A47-8A93-95D06BF79B9E}"/>
              </a:ext>
            </a:extLst>
          </p:cNvPr>
          <p:cNvSpPr/>
          <p:nvPr/>
        </p:nvSpPr>
        <p:spPr>
          <a:xfrm>
            <a:off x="3863788" y="5513294"/>
            <a:ext cx="2841812" cy="25997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6D0A822-94AE-4BEB-884C-2C4CFFE17E85}"/>
              </a:ext>
            </a:extLst>
          </p:cNvPr>
          <p:cNvSpPr/>
          <p:nvPr/>
        </p:nvSpPr>
        <p:spPr>
          <a:xfrm>
            <a:off x="5261748" y="4581530"/>
            <a:ext cx="3847306" cy="27301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6215366-9961-46AA-A8DD-B1AA0F0A970E}"/>
              </a:ext>
            </a:extLst>
          </p:cNvPr>
          <p:cNvSpPr/>
          <p:nvPr/>
        </p:nvSpPr>
        <p:spPr>
          <a:xfrm>
            <a:off x="5520653" y="4518508"/>
            <a:ext cx="3608680" cy="369332"/>
          </a:xfrm>
          <a:prstGeom prst="rect">
            <a:avLst/>
          </a:prstGeom>
        </p:spPr>
        <p:txBody>
          <a:bodyPr wrap="none">
            <a:spAutoFit/>
          </a:bodyPr>
          <a:lstStyle/>
          <a:p>
            <a:r>
              <a:rPr lang="en-US" altLang="zh-CN" dirty="0"/>
              <a:t>significant impact on </a:t>
            </a:r>
            <a:r>
              <a:rPr lang="en-US" altLang="zh-CN" dirty="0" err="1"/>
              <a:t>ReID</a:t>
            </a:r>
            <a:r>
              <a:rPr lang="en-US" altLang="zh-CN" dirty="0"/>
              <a:t> matching</a:t>
            </a:r>
            <a:endParaRPr lang="zh-CN" altLang="en-US" dirty="0"/>
          </a:p>
        </p:txBody>
      </p:sp>
      <p:cxnSp>
        <p:nvCxnSpPr>
          <p:cNvPr id="27" name="直接连接符 26">
            <a:extLst>
              <a:ext uri="{FF2B5EF4-FFF2-40B4-BE49-F238E27FC236}">
                <a16:creationId xmlns:a16="http://schemas.microsoft.com/office/drawing/2014/main" id="{4299876D-E9C4-435E-ACFA-43C2045A49B6}"/>
              </a:ext>
            </a:extLst>
          </p:cNvPr>
          <p:cNvCxnSpPr>
            <a:cxnSpLocks/>
          </p:cNvCxnSpPr>
          <p:nvPr/>
        </p:nvCxnSpPr>
        <p:spPr>
          <a:xfrm flipH="1">
            <a:off x="6705600" y="4854544"/>
            <a:ext cx="1494869" cy="65875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34447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3. Contribution</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13</a:t>
            </a:fld>
            <a:endParaRPr lang="zh-CN" altLang="en-US"/>
          </a:p>
        </p:txBody>
      </p:sp>
      <p:sp>
        <p:nvSpPr>
          <p:cNvPr id="11" name="内容占位符 2">
            <a:extLst>
              <a:ext uri="{FF2B5EF4-FFF2-40B4-BE49-F238E27FC236}">
                <a16:creationId xmlns:a16="http://schemas.microsoft.com/office/drawing/2014/main" id="{C69E0813-2F37-4669-9295-FFDDA554DA8A}"/>
              </a:ext>
            </a:extLst>
          </p:cNvPr>
          <p:cNvSpPr>
            <a:spLocks noGrp="1"/>
          </p:cNvSpPr>
          <p:nvPr>
            <p:ph idx="1"/>
          </p:nvPr>
        </p:nvSpPr>
        <p:spPr>
          <a:xfrm>
            <a:off x="313769" y="1479177"/>
            <a:ext cx="9258856" cy="4877174"/>
          </a:xfrm>
        </p:spPr>
        <p:txBody>
          <a:bodyPr>
            <a:normAutofit/>
          </a:bodyPr>
          <a:lstStyle/>
          <a:p>
            <a:r>
              <a:rPr lang="zh-CN" altLang="en-US" sz="2400" dirty="0"/>
              <a:t>joint Modality </a:t>
            </a:r>
            <a:r>
              <a:rPr lang="en-US" altLang="zh-CN" sz="2400" dirty="0"/>
              <a:t>&amp;</a:t>
            </a:r>
            <a:r>
              <a:rPr lang="zh-CN" altLang="en-US" sz="2400" dirty="0"/>
              <a:t> Pattern Alignment Network (MPANet)</a:t>
            </a:r>
          </a:p>
        </p:txBody>
      </p:sp>
      <p:sp>
        <p:nvSpPr>
          <p:cNvPr id="16" name="矩形 15">
            <a:extLst>
              <a:ext uri="{FF2B5EF4-FFF2-40B4-BE49-F238E27FC236}">
                <a16:creationId xmlns:a16="http://schemas.microsoft.com/office/drawing/2014/main" id="{C490CA69-A315-4093-8A55-15C5DB3DBEF6}"/>
              </a:ext>
            </a:extLst>
          </p:cNvPr>
          <p:cNvSpPr/>
          <p:nvPr/>
        </p:nvSpPr>
        <p:spPr>
          <a:xfrm>
            <a:off x="798467" y="2286548"/>
            <a:ext cx="7402002" cy="1323439"/>
          </a:xfrm>
          <a:prstGeom prst="rect">
            <a:avLst/>
          </a:prstGeom>
          <a:solidFill>
            <a:schemeClr val="bg1">
              <a:lumMod val="95000"/>
            </a:schemeClr>
          </a:solidFill>
        </p:spPr>
        <p:txBody>
          <a:bodyPr wrap="square">
            <a:spAutoFit/>
          </a:bodyPr>
          <a:lstStyle/>
          <a:p>
            <a:r>
              <a:rPr lang="en-US" altLang="zh-CN" sz="2000" dirty="0">
                <a:solidFill>
                  <a:schemeClr val="tx1">
                    <a:lumMod val="95000"/>
                    <a:lumOff val="5000"/>
                  </a:schemeClr>
                </a:solidFill>
              </a:rPr>
              <a:t>We address the nuances discovery and modality discrepancy for visible-infrared person Re-ID in a </a:t>
            </a:r>
            <a:r>
              <a:rPr lang="en-US" altLang="zh-CN" sz="2000" b="1" dirty="0">
                <a:solidFill>
                  <a:schemeClr val="tx1">
                    <a:lumMod val="95000"/>
                    <a:lumOff val="5000"/>
                  </a:schemeClr>
                </a:solidFill>
              </a:rPr>
              <a:t>unified</a:t>
            </a:r>
            <a:r>
              <a:rPr lang="en-US" altLang="zh-CN" sz="2000" dirty="0">
                <a:solidFill>
                  <a:schemeClr val="tx1">
                    <a:lumMod val="95000"/>
                    <a:lumOff val="5000"/>
                  </a:schemeClr>
                </a:solidFill>
              </a:rPr>
              <a:t> framework. The former is not explored in the literature, while the latter is the key to matching the person across modalities.</a:t>
            </a:r>
          </a:p>
        </p:txBody>
      </p:sp>
    </p:spTree>
    <p:extLst>
      <p:ext uri="{BB962C8B-B14F-4D97-AF65-F5344CB8AC3E}">
        <p14:creationId xmlns:p14="http://schemas.microsoft.com/office/powerpoint/2010/main" val="301217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3. Contribution</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14</a:t>
            </a:fld>
            <a:endParaRPr lang="zh-CN" altLang="en-US"/>
          </a:p>
        </p:txBody>
      </p:sp>
      <p:grpSp>
        <p:nvGrpSpPr>
          <p:cNvPr id="5" name="组合 4">
            <a:extLst>
              <a:ext uri="{FF2B5EF4-FFF2-40B4-BE49-F238E27FC236}">
                <a16:creationId xmlns:a16="http://schemas.microsoft.com/office/drawing/2014/main" id="{6FCC3CE7-BBE2-41FF-9013-AE1A1F5619BC}"/>
              </a:ext>
            </a:extLst>
          </p:cNvPr>
          <p:cNvGrpSpPr/>
          <p:nvPr/>
        </p:nvGrpSpPr>
        <p:grpSpPr>
          <a:xfrm>
            <a:off x="978273" y="1917516"/>
            <a:ext cx="7054103" cy="2490687"/>
            <a:chOff x="1146366" y="1565091"/>
            <a:chExt cx="7054103" cy="2490687"/>
          </a:xfrm>
        </p:grpSpPr>
        <p:pic>
          <p:nvPicPr>
            <p:cNvPr id="9" name="图片 8">
              <a:extLst>
                <a:ext uri="{FF2B5EF4-FFF2-40B4-BE49-F238E27FC236}">
                  <a16:creationId xmlns:a16="http://schemas.microsoft.com/office/drawing/2014/main" id="{07D6574B-5D7D-44C4-A2DF-EE1BD330818A}"/>
                </a:ext>
              </a:extLst>
            </p:cNvPr>
            <p:cNvPicPr>
              <a:picLocks noChangeAspect="1"/>
            </p:cNvPicPr>
            <p:nvPr/>
          </p:nvPicPr>
          <p:blipFill>
            <a:blip r:embed="rId3"/>
            <a:stretch>
              <a:fillRect/>
            </a:stretch>
          </p:blipFill>
          <p:spPr>
            <a:xfrm>
              <a:off x="1146366" y="1565091"/>
              <a:ext cx="7054103" cy="2490687"/>
            </a:xfrm>
            <a:prstGeom prst="rect">
              <a:avLst/>
            </a:prstGeom>
          </p:spPr>
        </p:pic>
        <p:sp>
          <p:nvSpPr>
            <p:cNvPr id="3" name="矩形 2">
              <a:extLst>
                <a:ext uri="{FF2B5EF4-FFF2-40B4-BE49-F238E27FC236}">
                  <a16:creationId xmlns:a16="http://schemas.microsoft.com/office/drawing/2014/main" id="{C75DDC8B-B330-4FF6-9B09-C39702E4DB56}"/>
                </a:ext>
              </a:extLst>
            </p:cNvPr>
            <p:cNvSpPr/>
            <p:nvPr/>
          </p:nvSpPr>
          <p:spPr>
            <a:xfrm>
              <a:off x="2949388" y="1801906"/>
              <a:ext cx="1201271" cy="1864659"/>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611CECB-D6C8-42DC-8F7C-0A34667ED4DC}"/>
                </a:ext>
              </a:extLst>
            </p:cNvPr>
            <p:cNvSpPr/>
            <p:nvPr/>
          </p:nvSpPr>
          <p:spPr>
            <a:xfrm>
              <a:off x="4312024" y="1712258"/>
              <a:ext cx="2366681" cy="2169459"/>
            </a:xfrm>
            <a:prstGeom prst="rect">
              <a:avLst/>
            </a:prstGeom>
            <a:noFill/>
            <a:ln w="1905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E0ADCF0-8FF6-4714-9B81-EB04236905B9}"/>
                </a:ext>
              </a:extLst>
            </p:cNvPr>
            <p:cNvSpPr/>
            <p:nvPr/>
          </p:nvSpPr>
          <p:spPr>
            <a:xfrm>
              <a:off x="6929719" y="1712257"/>
              <a:ext cx="1174376" cy="2169459"/>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11" name="内容占位符 2">
            <a:extLst>
              <a:ext uri="{FF2B5EF4-FFF2-40B4-BE49-F238E27FC236}">
                <a16:creationId xmlns:a16="http://schemas.microsoft.com/office/drawing/2014/main" id="{C69E0813-2F37-4669-9295-FFDDA554DA8A}"/>
              </a:ext>
            </a:extLst>
          </p:cNvPr>
          <p:cNvSpPr>
            <a:spLocks noGrp="1"/>
          </p:cNvSpPr>
          <p:nvPr>
            <p:ph idx="1"/>
          </p:nvPr>
        </p:nvSpPr>
        <p:spPr>
          <a:xfrm>
            <a:off x="313769" y="1479177"/>
            <a:ext cx="9258856" cy="4877174"/>
          </a:xfrm>
        </p:spPr>
        <p:txBody>
          <a:bodyPr>
            <a:normAutofit/>
          </a:bodyPr>
          <a:lstStyle/>
          <a:p>
            <a:r>
              <a:rPr lang="zh-CN" altLang="en-US" sz="2400" dirty="0"/>
              <a:t>joint Modality </a:t>
            </a:r>
            <a:r>
              <a:rPr lang="en-US" altLang="zh-CN" sz="2400" dirty="0"/>
              <a:t>&amp;</a:t>
            </a:r>
            <a:r>
              <a:rPr lang="zh-CN" altLang="en-US" sz="2400" dirty="0"/>
              <a:t> Pattern Alignment Network (MPANet)</a:t>
            </a:r>
          </a:p>
        </p:txBody>
      </p:sp>
      <p:sp>
        <p:nvSpPr>
          <p:cNvPr id="12" name="矩形 11">
            <a:extLst>
              <a:ext uri="{FF2B5EF4-FFF2-40B4-BE49-F238E27FC236}">
                <a16:creationId xmlns:a16="http://schemas.microsoft.com/office/drawing/2014/main" id="{C99F0ED7-EAC6-4DE7-B8B9-603E4BB97490}"/>
              </a:ext>
            </a:extLst>
          </p:cNvPr>
          <p:cNvSpPr/>
          <p:nvPr/>
        </p:nvSpPr>
        <p:spPr>
          <a:xfrm>
            <a:off x="946890" y="4661876"/>
            <a:ext cx="7327647" cy="369332"/>
          </a:xfrm>
          <a:prstGeom prst="rect">
            <a:avLst/>
          </a:prstGeom>
        </p:spPr>
        <p:txBody>
          <a:bodyPr wrap="none">
            <a:spAutoFit/>
          </a:bodyPr>
          <a:lstStyle/>
          <a:p>
            <a:r>
              <a:rPr lang="en-US" altLang="zh-CN" b="1" dirty="0"/>
              <a:t>1. MAM</a:t>
            </a:r>
            <a:r>
              <a:rPr lang="en-US" altLang="zh-CN" dirty="0"/>
              <a:t>(</a:t>
            </a:r>
            <a:r>
              <a:rPr lang="zh-CN" altLang="en-US" dirty="0"/>
              <a:t>modality alleviation module</a:t>
            </a:r>
            <a:r>
              <a:rPr lang="en-US" altLang="zh-CN" dirty="0"/>
              <a:t>):</a:t>
            </a:r>
            <a:r>
              <a:rPr lang="en-US" altLang="zh-CN" b="1" dirty="0"/>
              <a:t>Channel-wise</a:t>
            </a:r>
            <a:r>
              <a:rPr lang="en-US" altLang="zh-CN" dirty="0"/>
              <a:t> instance normalization</a:t>
            </a:r>
            <a:endParaRPr lang="zh-CN" altLang="en-US" dirty="0"/>
          </a:p>
        </p:txBody>
      </p:sp>
      <p:sp>
        <p:nvSpPr>
          <p:cNvPr id="13" name="矩形 12">
            <a:extLst>
              <a:ext uri="{FF2B5EF4-FFF2-40B4-BE49-F238E27FC236}">
                <a16:creationId xmlns:a16="http://schemas.microsoft.com/office/drawing/2014/main" id="{A5CEF793-8660-435A-B963-5577C9AACB49}"/>
              </a:ext>
            </a:extLst>
          </p:cNvPr>
          <p:cNvSpPr/>
          <p:nvPr/>
        </p:nvSpPr>
        <p:spPr>
          <a:xfrm>
            <a:off x="946890" y="5164390"/>
            <a:ext cx="7404780" cy="923330"/>
          </a:xfrm>
          <a:prstGeom prst="rect">
            <a:avLst/>
          </a:prstGeom>
        </p:spPr>
        <p:txBody>
          <a:bodyPr wrap="square">
            <a:spAutoFit/>
          </a:bodyPr>
          <a:lstStyle/>
          <a:p>
            <a:r>
              <a:rPr lang="en-US" altLang="zh-CN" b="1" dirty="0"/>
              <a:t>2. PAM</a:t>
            </a:r>
            <a:r>
              <a:rPr lang="en-US" altLang="zh-CN" dirty="0"/>
              <a:t>(</a:t>
            </a:r>
            <a:r>
              <a:rPr lang="zh-CN" altLang="en-US" dirty="0"/>
              <a:t>pattern alignment module</a:t>
            </a:r>
            <a:r>
              <a:rPr lang="en-US" altLang="zh-CN" dirty="0"/>
              <a:t>): </a:t>
            </a:r>
            <a:r>
              <a:rPr lang="zh-CN" altLang="en-US" dirty="0"/>
              <a:t>generates </a:t>
            </a:r>
            <a:r>
              <a:rPr lang="zh-CN" altLang="en-US" b="1" dirty="0"/>
              <a:t>multiple </a:t>
            </a:r>
            <a:r>
              <a:rPr lang="en-US" altLang="zh-CN" b="1" dirty="0"/>
              <a:t>spatial </a:t>
            </a:r>
            <a:r>
              <a:rPr lang="en-US" altLang="zh-CN" dirty="0"/>
              <a:t>attention</a:t>
            </a:r>
            <a:r>
              <a:rPr lang="zh-CN" altLang="en-US" dirty="0"/>
              <a:t> maps for the diverse patterns of a person</a:t>
            </a:r>
          </a:p>
          <a:p>
            <a:endParaRPr lang="zh-CN" altLang="en-US" dirty="0"/>
          </a:p>
        </p:txBody>
      </p:sp>
      <p:sp>
        <p:nvSpPr>
          <p:cNvPr id="15" name="矩形 14">
            <a:extLst>
              <a:ext uri="{FF2B5EF4-FFF2-40B4-BE49-F238E27FC236}">
                <a16:creationId xmlns:a16="http://schemas.microsoft.com/office/drawing/2014/main" id="{EDED147D-FA00-4B1C-B075-8B9B767E210E}"/>
              </a:ext>
            </a:extLst>
          </p:cNvPr>
          <p:cNvSpPr/>
          <p:nvPr/>
        </p:nvSpPr>
        <p:spPr>
          <a:xfrm>
            <a:off x="949693" y="5892582"/>
            <a:ext cx="7404780" cy="646331"/>
          </a:xfrm>
          <a:prstGeom prst="rect">
            <a:avLst/>
          </a:prstGeom>
        </p:spPr>
        <p:txBody>
          <a:bodyPr wrap="square">
            <a:spAutoFit/>
          </a:bodyPr>
          <a:lstStyle/>
          <a:p>
            <a:r>
              <a:rPr lang="en-US" altLang="zh-CN" b="1" dirty="0"/>
              <a:t>3. Loss</a:t>
            </a:r>
            <a:r>
              <a:rPr lang="en-US" altLang="zh-CN" dirty="0"/>
              <a:t>: mutual learning loss for </a:t>
            </a:r>
            <a:r>
              <a:rPr lang="en-US" altLang="zh-CN" b="1" dirty="0"/>
              <a:t>modality alignment </a:t>
            </a:r>
            <a:r>
              <a:rPr lang="en-US" altLang="zh-CN" dirty="0"/>
              <a:t>and center cluster loss for identity learning </a:t>
            </a:r>
            <a:r>
              <a:rPr lang="en-US" altLang="zh-CN" b="1" dirty="0"/>
              <a:t>after alignment</a:t>
            </a:r>
            <a:endParaRPr lang="zh-CN" altLang="en-US" b="1" dirty="0"/>
          </a:p>
        </p:txBody>
      </p:sp>
      <p:cxnSp>
        <p:nvCxnSpPr>
          <p:cNvPr id="10" name="连接符: 曲线 9">
            <a:extLst>
              <a:ext uri="{FF2B5EF4-FFF2-40B4-BE49-F238E27FC236}">
                <a16:creationId xmlns:a16="http://schemas.microsoft.com/office/drawing/2014/main" id="{BC0B6F6A-A4D1-4246-BE0F-B0C175DE767E}"/>
              </a:ext>
            </a:extLst>
          </p:cNvPr>
          <p:cNvCxnSpPr>
            <a:endCxn id="12" idx="1"/>
          </p:cNvCxnSpPr>
          <p:nvPr/>
        </p:nvCxnSpPr>
        <p:spPr>
          <a:xfrm rot="10800000" flipV="1">
            <a:off x="946891" y="3848100"/>
            <a:ext cx="1834405" cy="998442"/>
          </a:xfrm>
          <a:prstGeom prst="curvedConnector3">
            <a:avLst>
              <a:gd name="adj1" fmla="val 11246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连接符: 曲线 15">
            <a:extLst>
              <a:ext uri="{FF2B5EF4-FFF2-40B4-BE49-F238E27FC236}">
                <a16:creationId xmlns:a16="http://schemas.microsoft.com/office/drawing/2014/main" id="{3DCB6ECA-7ED0-4267-AB52-1B0C87A37DA3}"/>
              </a:ext>
            </a:extLst>
          </p:cNvPr>
          <p:cNvCxnSpPr>
            <a:stCxn id="6" idx="2"/>
            <a:endCxn id="13" idx="3"/>
          </p:cNvCxnSpPr>
          <p:nvPr/>
        </p:nvCxnSpPr>
        <p:spPr>
          <a:xfrm rot="16200000" flipH="1">
            <a:off x="6143515" y="3417899"/>
            <a:ext cx="1391913" cy="3024398"/>
          </a:xfrm>
          <a:prstGeom prst="curvedConnector4">
            <a:avLst>
              <a:gd name="adj1" fmla="val 12887"/>
              <a:gd name="adj2" fmla="val 108819"/>
            </a:avLst>
          </a:prstGeom>
          <a:ln>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曲线 18">
            <a:extLst>
              <a:ext uri="{FF2B5EF4-FFF2-40B4-BE49-F238E27FC236}">
                <a16:creationId xmlns:a16="http://schemas.microsoft.com/office/drawing/2014/main" id="{7A6C35C9-A155-43BD-AECE-759A08E62B37}"/>
              </a:ext>
            </a:extLst>
          </p:cNvPr>
          <p:cNvCxnSpPr>
            <a:endCxn id="15" idx="3"/>
          </p:cNvCxnSpPr>
          <p:nvPr/>
        </p:nvCxnSpPr>
        <p:spPr>
          <a:xfrm rot="16200000" flipH="1">
            <a:off x="6872608" y="4733882"/>
            <a:ext cx="1981607" cy="982123"/>
          </a:xfrm>
          <a:prstGeom prst="curvedConnector4">
            <a:avLst>
              <a:gd name="adj1" fmla="val 6276"/>
              <a:gd name="adj2" fmla="val 15916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296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4 Method</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15</a:t>
            </a:fld>
            <a:endParaRPr lang="zh-CN" altLang="en-US"/>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p:txBody>
              <a:bodyPr/>
              <a:lstStyle/>
              <a:p>
                <a:r>
                  <a:rPr lang="en-US" altLang="zh-CN" dirty="0"/>
                  <a:t>Symbols</a:t>
                </a:r>
              </a:p>
              <a:p>
                <a:pPr lvl="1"/>
                <a:r>
                  <a:rPr lang="en-US" altLang="zh-CN" dirty="0" err="1">
                    <a:latin typeface="+mn-lt"/>
                  </a:rPr>
                  <a:t>batch_size</a:t>
                </a:r>
                <a:r>
                  <a:rPr lang="en-US" altLang="zh-CN" dirty="0">
                    <a:latin typeface="+mn-lt"/>
                  </a:rPr>
                  <a:t> =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r>
                  <a:rPr lang="en-US" altLang="zh-CN" dirty="0">
                    <a:latin typeface="+mn-lt"/>
                  </a:rPr>
                  <a:t>: </a:t>
                </a:r>
                <a14:m>
                  <m:oMath xmlns:m="http://schemas.openxmlformats.org/officeDocument/2006/math">
                    <m:r>
                      <a:rPr lang="en-US" altLang="zh-CN" i="1">
                        <a:latin typeface="Cambria Math" panose="02040503050406030204" pitchFamily="18" charset="0"/>
                      </a:rPr>
                      <m:t>𝑃</m:t>
                    </m:r>
                  </m:oMath>
                </a14:m>
                <a:r>
                  <a:rPr lang="zh-CN" altLang="en-US" dirty="0">
                    <a:latin typeface="+mn-lt"/>
                  </a:rPr>
                  <a:t> </a:t>
                </a:r>
                <a:r>
                  <a:rPr lang="en-US" altLang="zh-CN" dirty="0">
                    <a:latin typeface="+mn-lt"/>
                  </a:rPr>
                  <a:t>is the number of IDs, each ID holds K images</a:t>
                </a:r>
              </a:p>
              <a:p>
                <a:pPr lvl="1"/>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𝑚</m:t>
                    </m:r>
                  </m:oMath>
                </a14:m>
                <a:r>
                  <a:rPr lang="en-US" altLang="zh-CN" dirty="0">
                    <a:latin typeface="+mn-lt"/>
                  </a:rPr>
                  <a:t>: number of visible/infrared images(</a:t>
                </a:r>
                <a14:m>
                  <m:oMath xmlns:m="http://schemas.openxmlformats.org/officeDocument/2006/math">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m:t>
                        </m:r>
                        <m:r>
                          <a:rPr lang="en-US" altLang="zh-CN" b="1" i="1">
                            <a:latin typeface="Cambria Math" panose="02040503050406030204" pitchFamily="18" charset="0"/>
                          </a:rPr>
                          <m:t>𝒙</m:t>
                        </m:r>
                      </m:e>
                      <m:sub>
                        <m:r>
                          <a:rPr lang="en-US" altLang="zh-CN" i="1">
                            <a:latin typeface="Cambria Math" panose="02040503050406030204" pitchFamily="18" charset="0"/>
                          </a:rPr>
                          <m:t>𝑣</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r>
                      <a:rPr lang="en-US" altLang="zh-CN" i="1">
                        <a:latin typeface="Cambria Math" panose="02040503050406030204" pitchFamily="18" charset="0"/>
                      </a:rPr>
                      <m:t>, </m:t>
                    </m:r>
                    <m:r>
                      <a:rPr lang="en-US" altLang="zh-CN" b="0"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b="0" i="1" smtClean="0">
                            <a:latin typeface="Cambria Math" panose="02040503050406030204" pitchFamily="18" charset="0"/>
                          </a:rPr>
                          <m:t>𝑟</m:t>
                        </m:r>
                      </m:sub>
                      <m:sup>
                        <m:r>
                          <a:rPr lang="en-US" altLang="zh-CN" i="1">
                            <a:latin typeface="Cambria Math" panose="02040503050406030204" pitchFamily="18" charset="0"/>
                          </a:rPr>
                          <m:t>𝑗</m:t>
                        </m:r>
                      </m:sup>
                    </m:sSubSup>
                    <m:r>
                      <a:rPr lang="en-US" altLang="zh-CN" b="0" i="1" smtClean="0">
                        <a:latin typeface="Cambria Math" panose="02040503050406030204" pitchFamily="18" charset="0"/>
                      </a:rPr>
                      <m:t>}</m:t>
                    </m:r>
                  </m:oMath>
                </a14:m>
                <a:r>
                  <a:rPr lang="en-US" altLang="zh-CN" dirty="0">
                    <a:latin typeface="+mn-lt"/>
                  </a:rPr>
                  <a:t>) in a batch</a:t>
                </a:r>
              </a:p>
              <a:p>
                <a:pPr lvl="1"/>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m:t>
                        </m:r>
                        <m:r>
                          <a:rPr lang="en-US" altLang="zh-CN" b="1" i="1" smtClean="0">
                            <a:latin typeface="Cambria Math" panose="02040503050406030204" pitchFamily="18" charset="0"/>
                          </a:rPr>
                          <m:t>𝒚</m:t>
                        </m:r>
                      </m:e>
                      <m:sub>
                        <m:r>
                          <a:rPr lang="en-US" altLang="zh-CN" i="1">
                            <a:latin typeface="Cambria Math" panose="02040503050406030204" pitchFamily="18" charset="0"/>
                          </a:rPr>
                          <m:t>𝑣</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m:t>
                        </m:r>
                        <m:r>
                          <a:rPr lang="en-US" altLang="zh-CN" b="1" i="1">
                            <a:latin typeface="Cambria Math" panose="02040503050406030204" pitchFamily="18" charset="0"/>
                          </a:rPr>
                          <m:t>𝒚</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𝑗</m:t>
                        </m:r>
                      </m:sup>
                    </m:sSubSup>
                    <m:r>
                      <a:rPr lang="en-US" altLang="zh-CN" i="1">
                        <a:latin typeface="Cambria Math" panose="02040503050406030204" pitchFamily="18" charset="0"/>
                      </a:rPr>
                      <m:t>}</m:t>
                    </m:r>
                  </m:oMath>
                </a14:m>
                <a:r>
                  <a:rPr lang="en-US" altLang="zh-CN" dirty="0">
                    <a:latin typeface="+mn-lt"/>
                  </a:rPr>
                  <a:t>:ID labels</a:t>
                </a:r>
              </a:p>
              <a:p>
                <a:pPr lvl="1"/>
                <a14:m>
                  <m:oMath xmlns:m="http://schemas.openxmlformats.org/officeDocument/2006/math">
                    <m:r>
                      <a:rPr lang="en-US" altLang="zh-CN" b="1" i="1" smtClean="0">
                        <a:latin typeface="Cambria Math" panose="02040503050406030204" pitchFamily="18" charset="0"/>
                      </a:rPr>
                      <m:t>𝑭</m:t>
                    </m:r>
                  </m:oMath>
                </a14:m>
                <a:r>
                  <a:rPr lang="en-US" altLang="zh-CN" dirty="0">
                    <a:latin typeface="+mn-lt"/>
                  </a:rPr>
                  <a:t>: global feature</a:t>
                </a:r>
              </a:p>
              <a:p>
                <a:pPr lvl="1"/>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𝑣</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𝑗</m:t>
                        </m:r>
                      </m:sup>
                    </m:sSubSup>
                  </m:oMath>
                </a14:m>
                <a:r>
                  <a:rPr lang="en-US" altLang="zh-CN" dirty="0">
                    <a:latin typeface="+mn-lt"/>
                  </a:rPr>
                  <a:t>:modality-merged feature(final output)</a:t>
                </a:r>
              </a:p>
              <a:p>
                <a:pPr lvl="1"/>
                <a:endParaRPr lang="zh-CN" altLang="en-US" dirty="0">
                  <a:latin typeface="+mn-lt"/>
                </a:endParaRPr>
              </a:p>
            </p:txBody>
          </p:sp>
        </mc:Choice>
        <mc:Fallback xmlns="">
          <p:sp>
            <p:nvSpPr>
              <p:cNvPr id="10" name="内容占位符 9">
                <a:extLst>
                  <a:ext uri="{FF2B5EF4-FFF2-40B4-BE49-F238E27FC236}">
                    <a16:creationId xmlns:a16="http://schemas.microsoft.com/office/drawing/2014/main" id="{8562B028-DEFE-4820-BD99-160674BC47D9}"/>
                  </a:ext>
                </a:extLst>
              </p:cNvPr>
              <p:cNvSpPr>
                <a:spLocks noGrp="1" noRot="1" noChangeAspect="1" noMove="1" noResize="1" noEditPoints="1" noAdjustHandles="1" noChangeArrowheads="1" noChangeShapeType="1" noTextEdit="1"/>
              </p:cNvSpPr>
              <p:nvPr>
                <p:ph idx="1"/>
              </p:nvPr>
            </p:nvSpPr>
            <p:spPr>
              <a:blipFill>
                <a:blip r:embed="rId3"/>
                <a:stretch>
                  <a:fillRect l="-1314" t="-14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351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4.1 Method: MAM</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16</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a:xfrm>
            <a:off x="206684" y="1346822"/>
            <a:ext cx="7886700" cy="4581245"/>
          </a:xfrm>
        </p:spPr>
        <p:txBody>
          <a:bodyPr/>
          <a:lstStyle/>
          <a:p>
            <a:r>
              <a:rPr lang="en-US" altLang="zh-CN" dirty="0"/>
              <a:t>Instance Normalization</a:t>
            </a:r>
            <a:endParaRPr lang="zh-CN" altLang="en-US" dirty="0"/>
          </a:p>
        </p:txBody>
      </p:sp>
      <p:pic>
        <p:nvPicPr>
          <p:cNvPr id="5" name="图片 4">
            <a:extLst>
              <a:ext uri="{FF2B5EF4-FFF2-40B4-BE49-F238E27FC236}">
                <a16:creationId xmlns:a16="http://schemas.microsoft.com/office/drawing/2014/main" id="{C7C32B7C-4F62-4665-A9B0-0661009230CA}"/>
              </a:ext>
            </a:extLst>
          </p:cNvPr>
          <p:cNvPicPr>
            <a:picLocks noChangeAspect="1"/>
          </p:cNvPicPr>
          <p:nvPr/>
        </p:nvPicPr>
        <p:blipFill>
          <a:blip r:embed="rId3"/>
          <a:stretch>
            <a:fillRect/>
          </a:stretch>
        </p:blipFill>
        <p:spPr>
          <a:xfrm>
            <a:off x="313769" y="3049662"/>
            <a:ext cx="3646963" cy="1357351"/>
          </a:xfrm>
          <a:prstGeom prst="rect">
            <a:avLst/>
          </a:prstGeom>
        </p:spPr>
      </p:pic>
      <p:pic>
        <p:nvPicPr>
          <p:cNvPr id="6" name="图片 5">
            <a:extLst>
              <a:ext uri="{FF2B5EF4-FFF2-40B4-BE49-F238E27FC236}">
                <a16:creationId xmlns:a16="http://schemas.microsoft.com/office/drawing/2014/main" id="{503FAF6E-3CDA-4130-851E-3B95A23D4372}"/>
              </a:ext>
            </a:extLst>
          </p:cNvPr>
          <p:cNvPicPr>
            <a:picLocks noChangeAspect="1"/>
          </p:cNvPicPr>
          <p:nvPr/>
        </p:nvPicPr>
        <p:blipFill>
          <a:blip r:embed="rId4"/>
          <a:stretch>
            <a:fillRect/>
          </a:stretch>
        </p:blipFill>
        <p:spPr>
          <a:xfrm>
            <a:off x="2777648" y="1974736"/>
            <a:ext cx="3224212" cy="81190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F960D90-0417-437C-8C5D-1091D64A6DAC}"/>
                  </a:ext>
                </a:extLst>
              </p:cNvPr>
              <p:cNvSpPr txBox="1"/>
              <p:nvPr/>
            </p:nvSpPr>
            <p:spPr>
              <a:xfrm>
                <a:off x="5846251" y="2182248"/>
                <a:ext cx="12457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𝛾</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𝑘</m:t>
                          </m:r>
                        </m:sub>
                      </m:sSub>
                    </m:oMath>
                  </m:oMathPara>
                </a14:m>
                <a:endParaRPr lang="zh-CN" altLang="en-US" dirty="0"/>
              </a:p>
            </p:txBody>
          </p:sp>
        </mc:Choice>
        <mc:Fallback xmlns="">
          <p:sp>
            <p:nvSpPr>
              <p:cNvPr id="7" name="文本框 6">
                <a:extLst>
                  <a:ext uri="{FF2B5EF4-FFF2-40B4-BE49-F238E27FC236}">
                    <a16:creationId xmlns:a16="http://schemas.microsoft.com/office/drawing/2014/main" id="{FF960D90-0417-437C-8C5D-1091D64A6DAC}"/>
                  </a:ext>
                </a:extLst>
              </p:cNvPr>
              <p:cNvSpPr txBox="1">
                <a:spLocks noRot="1" noChangeAspect="1" noMove="1" noResize="1" noEditPoints="1" noAdjustHandles="1" noChangeArrowheads="1" noChangeShapeType="1" noTextEdit="1"/>
              </p:cNvSpPr>
              <p:nvPr/>
            </p:nvSpPr>
            <p:spPr>
              <a:xfrm>
                <a:off x="5846251" y="2182248"/>
                <a:ext cx="1245779" cy="369332"/>
              </a:xfrm>
              <a:prstGeom prst="rect">
                <a:avLst/>
              </a:prstGeom>
              <a:blipFill>
                <a:blip r:embed="rId5"/>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2263EC6-95B1-4186-BE4B-0B866838C327}"/>
                  </a:ext>
                </a:extLst>
              </p:cNvPr>
              <p:cNvSpPr/>
              <p:nvPr/>
            </p:nvSpPr>
            <p:spPr>
              <a:xfrm>
                <a:off x="161369" y="2196024"/>
                <a:ext cx="2796215" cy="369332"/>
              </a:xfrm>
              <a:prstGeom prst="rect">
                <a:avLst/>
              </a:prstGeom>
            </p:spPr>
            <p:txBody>
              <a:bodyPr wrap="none">
                <a:spAutoFit/>
              </a:bodyPr>
              <a:lstStyle/>
              <a:p>
                <a:r>
                  <a:rPr lang="en-US" altLang="zh-CN" dirty="0"/>
                  <a:t>In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 :, :]</m:t>
                    </m:r>
                  </m:oMath>
                </a14:m>
                <a:r>
                  <a:rPr lang="en-US" altLang="zh-CN" dirty="0"/>
                  <a:t>(</a:t>
                </a:r>
                <a:r>
                  <a:rPr lang="en-US" altLang="zh-CN" dirty="0" err="1"/>
                  <a:t>NCHW</a:t>
                </a:r>
                <a:r>
                  <a:rPr lang="en-US" altLang="zh-CN" dirty="0"/>
                  <a:t> format),</a:t>
                </a:r>
                <a:endParaRPr lang="zh-CN" altLang="en-US" dirty="0"/>
              </a:p>
            </p:txBody>
          </p:sp>
        </mc:Choice>
        <mc:Fallback xmlns="">
          <p:sp>
            <p:nvSpPr>
              <p:cNvPr id="8" name="矩形 7">
                <a:extLst>
                  <a:ext uri="{FF2B5EF4-FFF2-40B4-BE49-F238E27FC236}">
                    <a16:creationId xmlns:a16="http://schemas.microsoft.com/office/drawing/2014/main" id="{82263EC6-95B1-4186-BE4B-0B866838C327}"/>
                  </a:ext>
                </a:extLst>
              </p:cNvPr>
              <p:cNvSpPr>
                <a:spLocks noRot="1" noChangeAspect="1" noMove="1" noResize="1" noEditPoints="1" noAdjustHandles="1" noChangeArrowheads="1" noChangeShapeType="1" noTextEdit="1"/>
              </p:cNvSpPr>
              <p:nvPr/>
            </p:nvSpPr>
            <p:spPr>
              <a:xfrm>
                <a:off x="161369" y="2196024"/>
                <a:ext cx="2796215" cy="369332"/>
              </a:xfrm>
              <a:prstGeom prst="rect">
                <a:avLst/>
              </a:prstGeom>
              <a:blipFill>
                <a:blip r:embed="rId6"/>
                <a:stretch>
                  <a:fillRect l="-1743" t="-8197" r="-1089"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977044F-420A-4823-8575-C5A8E6955804}"/>
                  </a:ext>
                </a:extLst>
              </p:cNvPr>
              <p:cNvSpPr/>
              <p:nvPr/>
            </p:nvSpPr>
            <p:spPr>
              <a:xfrm>
                <a:off x="161369" y="1863393"/>
                <a:ext cx="939681" cy="369332"/>
              </a:xfrm>
              <a:prstGeom prst="rect">
                <a:avLst/>
              </a:prstGeom>
            </p:spPr>
            <p:txBody>
              <a:bodyPr wrap="none">
                <a:spAutoFit/>
              </a:bodyPr>
              <a:lstStyle/>
              <a:p>
                <a14:m>
                  <m:oMath xmlns:m="http://schemas.openxmlformats.org/officeDocument/2006/math">
                    <m:r>
                      <a:rPr lang="en-US" altLang="zh-CN" b="1" i="1" smtClean="0">
                        <a:latin typeface="Cambria Math" panose="02040503050406030204" pitchFamily="18" charset="0"/>
                      </a:rPr>
                      <m:t>𝒁</m:t>
                    </m:r>
                  </m:oMath>
                </a14:m>
                <a:r>
                  <a:rPr lang="en-US" altLang="zh-CN" dirty="0"/>
                  <a:t>:</a:t>
                </a:r>
                <a:r>
                  <a:rPr lang="en-US" altLang="zh-CN" b="1" dirty="0"/>
                  <a:t> </a:t>
                </a:r>
                <a:r>
                  <a:rPr lang="en-US" altLang="zh-CN" dirty="0"/>
                  <a:t>input</a:t>
                </a:r>
                <a:endParaRPr lang="zh-CN" altLang="en-US" dirty="0"/>
              </a:p>
            </p:txBody>
          </p:sp>
        </mc:Choice>
        <mc:Fallback xmlns="">
          <p:sp>
            <p:nvSpPr>
              <p:cNvPr id="11" name="矩形 10">
                <a:extLst>
                  <a:ext uri="{FF2B5EF4-FFF2-40B4-BE49-F238E27FC236}">
                    <a16:creationId xmlns:a16="http://schemas.microsoft.com/office/drawing/2014/main" id="{3977044F-420A-4823-8575-C5A8E6955804}"/>
                  </a:ext>
                </a:extLst>
              </p:cNvPr>
              <p:cNvSpPr>
                <a:spLocks noRot="1" noChangeAspect="1" noMove="1" noResize="1" noEditPoints="1" noAdjustHandles="1" noChangeArrowheads="1" noChangeShapeType="1" noTextEdit="1"/>
              </p:cNvSpPr>
              <p:nvPr/>
            </p:nvSpPr>
            <p:spPr>
              <a:xfrm>
                <a:off x="161369" y="1863393"/>
                <a:ext cx="939681" cy="369332"/>
              </a:xfrm>
              <a:prstGeom prst="rect">
                <a:avLst/>
              </a:prstGeom>
              <a:blipFill>
                <a:blip r:embed="rId7"/>
                <a:stretch>
                  <a:fillRect t="-10000" r="-4516" b="-26667"/>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F2A8CE1B-5177-466E-8C7C-E42A9D898D15}"/>
              </a:ext>
            </a:extLst>
          </p:cNvPr>
          <p:cNvGrpSpPr/>
          <p:nvPr/>
        </p:nvGrpSpPr>
        <p:grpSpPr>
          <a:xfrm>
            <a:off x="4389754" y="2787462"/>
            <a:ext cx="4677574" cy="2017564"/>
            <a:chOff x="4537595" y="3019558"/>
            <a:chExt cx="4677574" cy="2017564"/>
          </a:xfrm>
        </p:grpSpPr>
        <p:pic>
          <p:nvPicPr>
            <p:cNvPr id="13" name="图片 12">
              <a:extLst>
                <a:ext uri="{FF2B5EF4-FFF2-40B4-BE49-F238E27FC236}">
                  <a16:creationId xmlns:a16="http://schemas.microsoft.com/office/drawing/2014/main" id="{C8C95192-3DD5-45F4-8687-24F85320467E}"/>
                </a:ext>
              </a:extLst>
            </p:cNvPr>
            <p:cNvPicPr>
              <a:picLocks noChangeAspect="1"/>
            </p:cNvPicPr>
            <p:nvPr/>
          </p:nvPicPr>
          <p:blipFill rotWithShape="1">
            <a:blip r:embed="rId8"/>
            <a:srcRect l="1831" t="4633" r="84478" b="8976"/>
            <a:stretch/>
          </p:blipFill>
          <p:spPr>
            <a:xfrm>
              <a:off x="4537595" y="3161225"/>
              <a:ext cx="532393" cy="1351267"/>
            </a:xfrm>
            <a:prstGeom prst="rect">
              <a:avLst/>
            </a:prstGeom>
          </p:spPr>
        </p:pic>
        <p:pic>
          <p:nvPicPr>
            <p:cNvPr id="14" name="图片 13">
              <a:extLst>
                <a:ext uri="{FF2B5EF4-FFF2-40B4-BE49-F238E27FC236}">
                  <a16:creationId xmlns:a16="http://schemas.microsoft.com/office/drawing/2014/main" id="{2875F96B-56BB-421F-A7B1-579FE6F6D1F7}"/>
                </a:ext>
              </a:extLst>
            </p:cNvPr>
            <p:cNvPicPr>
              <a:picLocks noChangeAspect="1"/>
            </p:cNvPicPr>
            <p:nvPr/>
          </p:nvPicPr>
          <p:blipFill rotWithShape="1">
            <a:blip r:embed="rId8"/>
            <a:srcRect l="40944" t="5558" r="43535" b="8052"/>
            <a:stretch/>
          </p:blipFill>
          <p:spPr>
            <a:xfrm>
              <a:off x="6205316" y="3180668"/>
              <a:ext cx="566044" cy="1267179"/>
            </a:xfrm>
            <a:prstGeom prst="rect">
              <a:avLst/>
            </a:prstGeom>
          </p:spPr>
        </p:pic>
        <p:pic>
          <p:nvPicPr>
            <p:cNvPr id="16" name="图片 15">
              <a:extLst>
                <a:ext uri="{FF2B5EF4-FFF2-40B4-BE49-F238E27FC236}">
                  <a16:creationId xmlns:a16="http://schemas.microsoft.com/office/drawing/2014/main" id="{4B50B3EA-F4FB-491E-A091-98093555CB35}"/>
                </a:ext>
              </a:extLst>
            </p:cNvPr>
            <p:cNvPicPr>
              <a:picLocks noChangeAspect="1"/>
            </p:cNvPicPr>
            <p:nvPr/>
          </p:nvPicPr>
          <p:blipFill rotWithShape="1">
            <a:blip r:embed="rId9"/>
            <a:srcRect r="87664" b="7200"/>
            <a:stretch/>
          </p:blipFill>
          <p:spPr>
            <a:xfrm>
              <a:off x="7338107" y="3125342"/>
              <a:ext cx="429395" cy="1351267"/>
            </a:xfrm>
            <a:prstGeom prst="rect">
              <a:avLst/>
            </a:prstGeom>
          </p:spPr>
        </p:pic>
        <p:pic>
          <p:nvPicPr>
            <p:cNvPr id="17" name="图片 16">
              <a:extLst>
                <a:ext uri="{FF2B5EF4-FFF2-40B4-BE49-F238E27FC236}">
                  <a16:creationId xmlns:a16="http://schemas.microsoft.com/office/drawing/2014/main" id="{4D540C6A-E6B7-4527-BD52-A49A176CB71A}"/>
                </a:ext>
              </a:extLst>
            </p:cNvPr>
            <p:cNvPicPr>
              <a:picLocks noChangeAspect="1"/>
            </p:cNvPicPr>
            <p:nvPr/>
          </p:nvPicPr>
          <p:blipFill rotWithShape="1">
            <a:blip r:embed="rId9"/>
            <a:srcRect l="43918" t="-8398" r="43746" b="8398"/>
            <a:stretch/>
          </p:blipFill>
          <p:spPr>
            <a:xfrm>
              <a:off x="8260040" y="3019558"/>
              <a:ext cx="429395" cy="1456106"/>
            </a:xfrm>
            <a:prstGeom prst="rect">
              <a:avLst/>
            </a:prstGeom>
          </p:spPr>
        </p:pic>
        <p:sp>
          <p:nvSpPr>
            <p:cNvPr id="9" name="左大括号 8">
              <a:extLst>
                <a:ext uri="{FF2B5EF4-FFF2-40B4-BE49-F238E27FC236}">
                  <a16:creationId xmlns:a16="http://schemas.microsoft.com/office/drawing/2014/main" id="{C75C9821-2AB2-4C1F-818B-88C38250A948}"/>
                </a:ext>
              </a:extLst>
            </p:cNvPr>
            <p:cNvSpPr/>
            <p:nvPr/>
          </p:nvSpPr>
          <p:spPr>
            <a:xfrm rot="16200000">
              <a:off x="6583850" y="2679200"/>
              <a:ext cx="172516" cy="39000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9" name="左大括号 18">
              <a:extLst>
                <a:ext uri="{FF2B5EF4-FFF2-40B4-BE49-F238E27FC236}">
                  <a16:creationId xmlns:a16="http://schemas.microsoft.com/office/drawing/2014/main" id="{1E683D58-1963-4135-BB19-02E53F4BD0BD}"/>
                </a:ext>
              </a:extLst>
            </p:cNvPr>
            <p:cNvSpPr/>
            <p:nvPr/>
          </p:nvSpPr>
          <p:spPr>
            <a:xfrm rot="10800000">
              <a:off x="5067979" y="3350897"/>
              <a:ext cx="132419" cy="102296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5741254-4530-4372-ABBC-528D49D4CE1C}"/>
                </a:ext>
              </a:extLst>
            </p:cNvPr>
            <p:cNvSpPr/>
            <p:nvPr/>
          </p:nvSpPr>
          <p:spPr>
            <a:xfrm>
              <a:off x="6417474" y="4667790"/>
              <a:ext cx="505267" cy="369332"/>
            </a:xfrm>
            <a:prstGeom prst="rect">
              <a:avLst/>
            </a:prstGeom>
          </p:spPr>
          <p:txBody>
            <a:bodyPr wrap="none">
              <a:spAutoFit/>
            </a:bodyPr>
            <a:lstStyle/>
            <a:p>
              <a:r>
                <a:rPr lang="en-US" altLang="zh-CN" dirty="0"/>
                <a:t>BN</a:t>
              </a:r>
              <a:endParaRPr lang="zh-CN" altLang="en-US" dirty="0"/>
            </a:p>
          </p:txBody>
        </p:sp>
        <p:sp>
          <p:nvSpPr>
            <p:cNvPr id="21" name="矩形 20">
              <a:extLst>
                <a:ext uri="{FF2B5EF4-FFF2-40B4-BE49-F238E27FC236}">
                  <a16:creationId xmlns:a16="http://schemas.microsoft.com/office/drawing/2014/main" id="{AAF62744-10D3-4941-9E90-283AA3B299DB}"/>
                </a:ext>
              </a:extLst>
            </p:cNvPr>
            <p:cNvSpPr/>
            <p:nvPr/>
          </p:nvSpPr>
          <p:spPr>
            <a:xfrm>
              <a:off x="5174483" y="3424446"/>
              <a:ext cx="1030833" cy="646331"/>
            </a:xfrm>
            <a:prstGeom prst="rect">
              <a:avLst/>
            </a:prstGeom>
          </p:spPr>
          <p:txBody>
            <a:bodyPr wrap="square">
              <a:spAutoFit/>
            </a:bodyPr>
            <a:lstStyle/>
            <a:p>
              <a:r>
                <a:rPr lang="en-US" altLang="zh-CN" dirty="0"/>
                <a:t>IN(by channel)</a:t>
              </a:r>
              <a:endParaRPr lang="zh-CN" altLang="en-US" dirty="0"/>
            </a:p>
          </p:txBody>
        </p:sp>
        <p:sp>
          <p:nvSpPr>
            <p:cNvPr id="22" name="左大括号 21">
              <a:extLst>
                <a:ext uri="{FF2B5EF4-FFF2-40B4-BE49-F238E27FC236}">
                  <a16:creationId xmlns:a16="http://schemas.microsoft.com/office/drawing/2014/main" id="{57388518-F3E6-4A6C-BBD4-D46F00418802}"/>
                </a:ext>
              </a:extLst>
            </p:cNvPr>
            <p:cNvSpPr/>
            <p:nvPr/>
          </p:nvSpPr>
          <p:spPr>
            <a:xfrm rot="10800000">
              <a:off x="6770300" y="3302773"/>
              <a:ext cx="132419" cy="102296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6D2ABFB-E389-4432-B296-4FC2CC8F536F}"/>
                </a:ext>
              </a:extLst>
            </p:cNvPr>
            <p:cNvSpPr/>
            <p:nvPr/>
          </p:nvSpPr>
          <p:spPr>
            <a:xfrm>
              <a:off x="6884756" y="3629590"/>
              <a:ext cx="428322" cy="369332"/>
            </a:xfrm>
            <a:prstGeom prst="rect">
              <a:avLst/>
            </a:prstGeom>
          </p:spPr>
          <p:txBody>
            <a:bodyPr wrap="none">
              <a:spAutoFit/>
            </a:bodyPr>
            <a:lstStyle/>
            <a:p>
              <a:r>
                <a:rPr lang="en-US" altLang="zh-CN" dirty="0"/>
                <a:t>IN</a:t>
              </a:r>
              <a:endParaRPr lang="zh-CN" altLang="en-US" dirty="0"/>
            </a:p>
          </p:txBody>
        </p:sp>
        <p:sp>
          <p:nvSpPr>
            <p:cNvPr id="24" name="左大括号 23">
              <a:extLst>
                <a:ext uri="{FF2B5EF4-FFF2-40B4-BE49-F238E27FC236}">
                  <a16:creationId xmlns:a16="http://schemas.microsoft.com/office/drawing/2014/main" id="{719D17AC-245C-4F32-973C-3799FC3EF6BF}"/>
                </a:ext>
              </a:extLst>
            </p:cNvPr>
            <p:cNvSpPr/>
            <p:nvPr/>
          </p:nvSpPr>
          <p:spPr>
            <a:xfrm rot="10800000">
              <a:off x="7694098" y="3320093"/>
              <a:ext cx="132419" cy="102296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759256BD-C4EB-4914-8E48-B8463B630ACF}"/>
                </a:ext>
              </a:extLst>
            </p:cNvPr>
            <p:cNvSpPr/>
            <p:nvPr/>
          </p:nvSpPr>
          <p:spPr>
            <a:xfrm>
              <a:off x="7808554" y="3646910"/>
              <a:ext cx="428322" cy="369332"/>
            </a:xfrm>
            <a:prstGeom prst="rect">
              <a:avLst/>
            </a:prstGeom>
          </p:spPr>
          <p:txBody>
            <a:bodyPr wrap="none">
              <a:spAutoFit/>
            </a:bodyPr>
            <a:lstStyle/>
            <a:p>
              <a:r>
                <a:rPr lang="en-US" altLang="zh-CN" dirty="0"/>
                <a:t>IN</a:t>
              </a:r>
              <a:endParaRPr lang="zh-CN" altLang="en-US" dirty="0"/>
            </a:p>
          </p:txBody>
        </p:sp>
        <p:sp>
          <p:nvSpPr>
            <p:cNvPr id="26" name="左大括号 25">
              <a:extLst>
                <a:ext uri="{FF2B5EF4-FFF2-40B4-BE49-F238E27FC236}">
                  <a16:creationId xmlns:a16="http://schemas.microsoft.com/office/drawing/2014/main" id="{236F529F-24FE-4F75-ACC8-4644960A3B4F}"/>
                </a:ext>
              </a:extLst>
            </p:cNvPr>
            <p:cNvSpPr/>
            <p:nvPr/>
          </p:nvSpPr>
          <p:spPr>
            <a:xfrm rot="10800000">
              <a:off x="8672391" y="3345806"/>
              <a:ext cx="132419" cy="102296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0E6CD93-3479-490C-8023-67D8D33BECF8}"/>
                </a:ext>
              </a:extLst>
            </p:cNvPr>
            <p:cNvSpPr/>
            <p:nvPr/>
          </p:nvSpPr>
          <p:spPr>
            <a:xfrm>
              <a:off x="8786847" y="3672623"/>
              <a:ext cx="428322" cy="369332"/>
            </a:xfrm>
            <a:prstGeom prst="rect">
              <a:avLst/>
            </a:prstGeom>
          </p:spPr>
          <p:txBody>
            <a:bodyPr wrap="none">
              <a:spAutoFit/>
            </a:bodyPr>
            <a:lstStyle/>
            <a:p>
              <a:r>
                <a:rPr lang="en-US" altLang="zh-CN" dirty="0"/>
                <a:t>IN</a:t>
              </a:r>
              <a:endParaRPr lang="zh-CN" altLang="en-US" dirty="0"/>
            </a:p>
          </p:txBody>
        </p:sp>
      </p:grpSp>
      <p:sp>
        <p:nvSpPr>
          <p:cNvPr id="29" name="矩形 28">
            <a:extLst>
              <a:ext uri="{FF2B5EF4-FFF2-40B4-BE49-F238E27FC236}">
                <a16:creationId xmlns:a16="http://schemas.microsoft.com/office/drawing/2014/main" id="{CBBD21ED-23B8-43E5-B229-7163F0ACE46F}"/>
              </a:ext>
            </a:extLst>
          </p:cNvPr>
          <p:cNvSpPr/>
          <p:nvPr/>
        </p:nvSpPr>
        <p:spPr>
          <a:xfrm>
            <a:off x="798467" y="4816673"/>
            <a:ext cx="7402002" cy="1508105"/>
          </a:xfrm>
          <a:prstGeom prst="rect">
            <a:avLst/>
          </a:prstGeom>
          <a:solidFill>
            <a:schemeClr val="bg1">
              <a:lumMod val="95000"/>
            </a:schemeClr>
          </a:solidFill>
        </p:spPr>
        <p:txBody>
          <a:bodyPr wrap="square">
            <a:spAutoFit/>
          </a:bodyPr>
          <a:lstStyle/>
          <a:p>
            <a:r>
              <a:rPr lang="en-US" altLang="zh-CN" sz="2000" dirty="0"/>
              <a:t>the instance normalization (IN) layer shows potential to eliminate such appearance differences … However, especially in high-level tasks … IN drops useful </a:t>
            </a:r>
            <a:r>
              <a:rPr lang="en-US" altLang="zh-CN" sz="2000" b="1" dirty="0"/>
              <a:t>content information </a:t>
            </a:r>
            <a:r>
              <a:rPr lang="en-US" altLang="zh-CN" sz="2000" dirty="0"/>
              <a:t>presented in the hidden features, </a:t>
            </a:r>
            <a:r>
              <a:rPr lang="en-US" altLang="zh-CN" sz="2000" b="1" dirty="0"/>
              <a:t>impeding modeling capacity </a:t>
            </a:r>
          </a:p>
          <a:p>
            <a:pPr lvl="0"/>
            <a:r>
              <a:rPr lang="en-US" altLang="zh-CN" sz="1200" dirty="0">
                <a:solidFill>
                  <a:prstClr val="black"/>
                </a:solidFill>
              </a:rPr>
              <a:t>(*Two at once: Enhancing learning and generalization capacities via ibn-net. </a:t>
            </a:r>
            <a:r>
              <a:rPr lang="en-US" altLang="zh-CN" sz="1200" dirty="0" err="1">
                <a:solidFill>
                  <a:prstClr val="black"/>
                </a:solidFill>
              </a:rPr>
              <a:t>ECCV’18</a:t>
            </a:r>
            <a:r>
              <a:rPr lang="en-US" altLang="zh-CN" sz="1200" dirty="0">
                <a:solidFill>
                  <a:prstClr val="black"/>
                </a:solidFill>
              </a:rPr>
              <a:t>)</a:t>
            </a:r>
            <a:endParaRPr lang="zh-CN" altLang="en-US" sz="1200" dirty="0">
              <a:solidFill>
                <a:prstClr val="black"/>
              </a:solidFill>
            </a:endParaRPr>
          </a:p>
        </p:txBody>
      </p:sp>
      <p:sp>
        <p:nvSpPr>
          <p:cNvPr id="32" name="矩形 31">
            <a:extLst>
              <a:ext uri="{FF2B5EF4-FFF2-40B4-BE49-F238E27FC236}">
                <a16:creationId xmlns:a16="http://schemas.microsoft.com/office/drawing/2014/main" id="{8589CDF5-AA32-421F-B027-C8484387FA11}"/>
              </a:ext>
            </a:extLst>
          </p:cNvPr>
          <p:cNvSpPr/>
          <p:nvPr/>
        </p:nvSpPr>
        <p:spPr>
          <a:xfrm>
            <a:off x="2777649" y="3018089"/>
            <a:ext cx="1287578" cy="1388924"/>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5FB36344-5B71-4952-870C-27F8DA72DD18}"/>
              </a:ext>
            </a:extLst>
          </p:cNvPr>
          <p:cNvCxnSpPr>
            <a:stCxn id="32" idx="0"/>
          </p:cNvCxnSpPr>
          <p:nvPr/>
        </p:nvCxnSpPr>
        <p:spPr>
          <a:xfrm flipV="1">
            <a:off x="3421438" y="2621378"/>
            <a:ext cx="329028" cy="396711"/>
          </a:xfrm>
          <a:prstGeom prst="line">
            <a:avLst/>
          </a:prstGeom>
          <a:noFill/>
          <a:ln w="19050"/>
        </p:spPr>
        <p:style>
          <a:lnRef idx="2">
            <a:schemeClr val="accent2"/>
          </a:lnRef>
          <a:fillRef idx="1">
            <a:schemeClr val="lt1"/>
          </a:fillRef>
          <a:effectRef idx="0">
            <a:schemeClr val="accent2"/>
          </a:effectRef>
          <a:fontRef idx="minor">
            <a:schemeClr val="dk1"/>
          </a:fontRef>
        </p:style>
      </p:cxnSp>
    </p:spTree>
    <p:extLst>
      <p:ext uri="{BB962C8B-B14F-4D97-AF65-F5344CB8AC3E}">
        <p14:creationId xmlns:p14="http://schemas.microsoft.com/office/powerpoint/2010/main" val="2595089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a:extLst>
              <a:ext uri="{FF2B5EF4-FFF2-40B4-BE49-F238E27FC236}">
                <a16:creationId xmlns:a16="http://schemas.microsoft.com/office/drawing/2014/main" id="{23343669-A71D-4909-901D-A0AFBB368C9A}"/>
              </a:ext>
            </a:extLst>
          </p:cNvPr>
          <p:cNvPicPr>
            <a:picLocks noChangeAspect="1"/>
          </p:cNvPicPr>
          <p:nvPr/>
        </p:nvPicPr>
        <p:blipFill>
          <a:blip r:embed="rId3"/>
          <a:stretch>
            <a:fillRect/>
          </a:stretch>
        </p:blipFill>
        <p:spPr>
          <a:xfrm>
            <a:off x="3371407" y="3246100"/>
            <a:ext cx="5412869" cy="3475376"/>
          </a:xfrm>
          <a:prstGeom prst="rect">
            <a:avLst/>
          </a:prstGeom>
        </p:spPr>
      </p:pic>
      <p:grpSp>
        <p:nvGrpSpPr>
          <p:cNvPr id="96" name="组合 95">
            <a:extLst>
              <a:ext uri="{FF2B5EF4-FFF2-40B4-BE49-F238E27FC236}">
                <a16:creationId xmlns:a16="http://schemas.microsoft.com/office/drawing/2014/main" id="{B91CDFD1-08F0-4069-A8A4-5AA1A63E5CB5}"/>
              </a:ext>
            </a:extLst>
          </p:cNvPr>
          <p:cNvGrpSpPr/>
          <p:nvPr/>
        </p:nvGrpSpPr>
        <p:grpSpPr>
          <a:xfrm>
            <a:off x="512243" y="1498987"/>
            <a:ext cx="7886700" cy="2437347"/>
            <a:chOff x="-86338" y="1516452"/>
            <a:chExt cx="7886700" cy="2437347"/>
          </a:xfrm>
        </p:grpSpPr>
        <p:pic>
          <p:nvPicPr>
            <p:cNvPr id="7" name="图片 6">
              <a:extLst>
                <a:ext uri="{FF2B5EF4-FFF2-40B4-BE49-F238E27FC236}">
                  <a16:creationId xmlns:a16="http://schemas.microsoft.com/office/drawing/2014/main" id="{FDB293DD-24B0-4D78-AEF5-CE7DA9DF08CF}"/>
                </a:ext>
              </a:extLst>
            </p:cNvPr>
            <p:cNvPicPr>
              <a:picLocks noChangeAspect="1"/>
            </p:cNvPicPr>
            <p:nvPr/>
          </p:nvPicPr>
          <p:blipFill>
            <a:blip r:embed="rId4"/>
            <a:stretch>
              <a:fillRect/>
            </a:stretch>
          </p:blipFill>
          <p:spPr>
            <a:xfrm>
              <a:off x="-86338" y="1516452"/>
              <a:ext cx="2690144" cy="2437347"/>
            </a:xfrm>
            <a:prstGeom prst="rect">
              <a:avLst/>
            </a:prstGeom>
          </p:spPr>
        </p:pic>
        <p:grpSp>
          <p:nvGrpSpPr>
            <p:cNvPr id="88" name="组合 87">
              <a:extLst>
                <a:ext uri="{FF2B5EF4-FFF2-40B4-BE49-F238E27FC236}">
                  <a16:creationId xmlns:a16="http://schemas.microsoft.com/office/drawing/2014/main" id="{1048870F-5B34-48E2-BA2A-E7CF205123EC}"/>
                </a:ext>
              </a:extLst>
            </p:cNvPr>
            <p:cNvGrpSpPr/>
            <p:nvPr/>
          </p:nvGrpSpPr>
          <p:grpSpPr>
            <a:xfrm>
              <a:off x="3711610" y="1620774"/>
              <a:ext cx="3990429" cy="1374408"/>
              <a:chOff x="3413780" y="2018204"/>
              <a:chExt cx="3990429" cy="1374408"/>
            </a:xfrm>
          </p:grpSpPr>
          <p:grpSp>
            <p:nvGrpSpPr>
              <p:cNvPr id="11" name="组合 10">
                <a:extLst>
                  <a:ext uri="{FF2B5EF4-FFF2-40B4-BE49-F238E27FC236}">
                    <a16:creationId xmlns:a16="http://schemas.microsoft.com/office/drawing/2014/main" id="{1C7D0BD9-AE07-4A6E-894E-0937746228CE}"/>
                  </a:ext>
                </a:extLst>
              </p:cNvPr>
              <p:cNvGrpSpPr/>
              <p:nvPr/>
            </p:nvGrpSpPr>
            <p:grpSpPr>
              <a:xfrm>
                <a:off x="3642147" y="2274353"/>
                <a:ext cx="618741" cy="617662"/>
                <a:chOff x="1211958" y="4443387"/>
                <a:chExt cx="618741" cy="679428"/>
              </a:xfrm>
              <a:scene3d>
                <a:camera prst="isometricLeftDown"/>
                <a:lightRig rig="threePt" dir="t"/>
              </a:scene3d>
            </p:grpSpPr>
            <p:sp>
              <p:nvSpPr>
                <p:cNvPr id="12" name="矩形 11">
                  <a:extLst>
                    <a:ext uri="{FF2B5EF4-FFF2-40B4-BE49-F238E27FC236}">
                      <a16:creationId xmlns:a16="http://schemas.microsoft.com/office/drawing/2014/main" id="{F843A8A3-BC68-4889-98DC-34E23B2698EC}"/>
                    </a:ext>
                  </a:extLst>
                </p:cNvPr>
                <p:cNvSpPr/>
                <p:nvPr/>
              </p:nvSpPr>
              <p:spPr>
                <a:xfrm>
                  <a:off x="1350589" y="444338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13" name="矩形 12">
                  <a:extLst>
                    <a:ext uri="{FF2B5EF4-FFF2-40B4-BE49-F238E27FC236}">
                      <a16:creationId xmlns:a16="http://schemas.microsoft.com/office/drawing/2014/main" id="{3F92CCA2-0981-48CA-87CE-40993D20F639}"/>
                    </a:ext>
                  </a:extLst>
                </p:cNvPr>
                <p:cNvSpPr/>
                <p:nvPr/>
              </p:nvSpPr>
              <p:spPr>
                <a:xfrm>
                  <a:off x="1302964" y="448883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14" name="矩形 13">
                  <a:extLst>
                    <a:ext uri="{FF2B5EF4-FFF2-40B4-BE49-F238E27FC236}">
                      <a16:creationId xmlns:a16="http://schemas.microsoft.com/office/drawing/2014/main" id="{251210B2-869B-4226-A871-843682D21A28}"/>
                    </a:ext>
                  </a:extLst>
                </p:cNvPr>
                <p:cNvSpPr/>
                <p:nvPr/>
              </p:nvSpPr>
              <p:spPr>
                <a:xfrm>
                  <a:off x="1255762" y="453237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FED473F-1332-4037-998C-8C1ABD24673B}"/>
                        </a:ext>
                      </a:extLst>
                    </p:cNvPr>
                    <p:cNvSpPr/>
                    <p:nvPr/>
                  </p:nvSpPr>
                  <p:spPr>
                    <a:xfrm>
                      <a:off x="1211958" y="458830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solidFill>
                                  <a:schemeClr val="tx1"/>
                                </a:solidFill>
                                <a:latin typeface="Cambria Math" panose="02040503050406030204" pitchFamily="18" charset="0"/>
                              </a:rPr>
                              <m:t>𝑍</m:t>
                            </m:r>
                          </m:oMath>
                        </m:oMathPara>
                      </a14:m>
                      <a:endParaRPr lang="zh-CN" altLang="en-US" dirty="0">
                        <a:solidFill>
                          <a:schemeClr val="tx1"/>
                        </a:solidFill>
                      </a:endParaRPr>
                    </a:p>
                  </p:txBody>
                </p:sp>
              </mc:Choice>
              <mc:Fallback xmlns="">
                <p:sp>
                  <p:nvSpPr>
                    <p:cNvPr id="15" name="矩形 14">
                      <a:extLst>
                        <a:ext uri="{FF2B5EF4-FFF2-40B4-BE49-F238E27FC236}">
                          <a16:creationId xmlns:a16="http://schemas.microsoft.com/office/drawing/2014/main" id="{BFED473F-1332-4037-998C-8C1ABD24673B}"/>
                        </a:ext>
                      </a:extLst>
                    </p:cNvPr>
                    <p:cNvSpPr>
                      <a:spLocks noRot="1" noChangeAspect="1" noMove="1" noResize="1" noEditPoints="1" noAdjustHandles="1" noChangeArrowheads="1" noChangeShapeType="1" noTextEdit="1"/>
                    </p:cNvSpPr>
                    <p:nvPr/>
                  </p:nvSpPr>
                  <p:spPr>
                    <a:xfrm>
                      <a:off x="1211958" y="4588303"/>
                      <a:ext cx="480110" cy="534512"/>
                    </a:xfrm>
                    <a:prstGeom prst="rect">
                      <a:avLst/>
                    </a:prstGeom>
                    <a:blipFill>
                      <a:blip r:embed="rId5"/>
                      <a:stretch>
                        <a:fillRect/>
                      </a:stretch>
                    </a:blipFill>
                  </p:spPr>
                  <p:txBody>
                    <a:bodyPr/>
                    <a:lstStyle/>
                    <a:p>
                      <a:r>
                        <a:rPr lang="zh-CN" altLang="en-US">
                          <a:noFill/>
                        </a:rPr>
                        <a:t> </a:t>
                      </a:r>
                    </a:p>
                  </p:txBody>
                </p:sp>
              </mc:Fallback>
            </mc:AlternateContent>
          </p:grpSp>
          <p:grpSp>
            <p:nvGrpSpPr>
              <p:cNvPr id="27" name="组合 26">
                <a:extLst>
                  <a:ext uri="{FF2B5EF4-FFF2-40B4-BE49-F238E27FC236}">
                    <a16:creationId xmlns:a16="http://schemas.microsoft.com/office/drawing/2014/main" id="{433C180D-1376-4930-B5CD-F1D0F6C7F628}"/>
                  </a:ext>
                </a:extLst>
              </p:cNvPr>
              <p:cNvGrpSpPr/>
              <p:nvPr/>
            </p:nvGrpSpPr>
            <p:grpSpPr>
              <a:xfrm rot="16200000" flipV="1">
                <a:off x="4568253" y="2471696"/>
                <a:ext cx="1088544" cy="181560"/>
                <a:chOff x="4974060" y="2387262"/>
                <a:chExt cx="2123469" cy="354178"/>
              </a:xfrm>
            </p:grpSpPr>
            <p:sp>
              <p:nvSpPr>
                <p:cNvPr id="21" name="矩形 20">
                  <a:extLst>
                    <a:ext uri="{FF2B5EF4-FFF2-40B4-BE49-F238E27FC236}">
                      <a16:creationId xmlns:a16="http://schemas.microsoft.com/office/drawing/2014/main" id="{C5006C44-7B7B-45F7-9539-B2364B74A0CB}"/>
                    </a:ext>
                  </a:extLst>
                </p:cNvPr>
                <p:cNvSpPr/>
                <p:nvPr/>
              </p:nvSpPr>
              <p:spPr>
                <a:xfrm>
                  <a:off x="4974060" y="2387262"/>
                  <a:ext cx="354178" cy="3541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a:extLst>
                    <a:ext uri="{FF2B5EF4-FFF2-40B4-BE49-F238E27FC236}">
                      <a16:creationId xmlns:a16="http://schemas.microsoft.com/office/drawing/2014/main" id="{938B9C33-D631-4785-8246-E6210C9FABF3}"/>
                    </a:ext>
                  </a:extLst>
                </p:cNvPr>
                <p:cNvSpPr/>
                <p:nvPr/>
              </p:nvSpPr>
              <p:spPr>
                <a:xfrm>
                  <a:off x="5325531" y="2387262"/>
                  <a:ext cx="354178" cy="354178"/>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198DC269-E921-4126-B673-F911D8111330}"/>
                    </a:ext>
                  </a:extLst>
                </p:cNvPr>
                <p:cNvSpPr/>
                <p:nvPr/>
              </p:nvSpPr>
              <p:spPr>
                <a:xfrm>
                  <a:off x="5679709" y="2387262"/>
                  <a:ext cx="354178" cy="354178"/>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23">
                  <a:extLst>
                    <a:ext uri="{FF2B5EF4-FFF2-40B4-BE49-F238E27FC236}">
                      <a16:creationId xmlns:a16="http://schemas.microsoft.com/office/drawing/2014/main" id="{52B9AD25-C2AF-4F75-954B-5B5A7C1861D3}"/>
                    </a:ext>
                  </a:extLst>
                </p:cNvPr>
                <p:cNvSpPr/>
                <p:nvPr/>
              </p:nvSpPr>
              <p:spPr>
                <a:xfrm>
                  <a:off x="6031180" y="2387262"/>
                  <a:ext cx="354178" cy="3541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矩形 24">
                  <a:extLst>
                    <a:ext uri="{FF2B5EF4-FFF2-40B4-BE49-F238E27FC236}">
                      <a16:creationId xmlns:a16="http://schemas.microsoft.com/office/drawing/2014/main" id="{D8898527-F083-4D47-8F5A-19D805BC235D}"/>
                    </a:ext>
                  </a:extLst>
                </p:cNvPr>
                <p:cNvSpPr/>
                <p:nvPr/>
              </p:nvSpPr>
              <p:spPr>
                <a:xfrm>
                  <a:off x="6743351" y="2387262"/>
                  <a:ext cx="354178" cy="3541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EC3BB7C-8E1E-47D5-9D72-875F43D80341}"/>
                    </a:ext>
                  </a:extLst>
                </p:cNvPr>
                <p:cNvSpPr/>
                <p:nvPr/>
              </p:nvSpPr>
              <p:spPr>
                <a:xfrm>
                  <a:off x="6385358" y="2387262"/>
                  <a:ext cx="354178" cy="354178"/>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16824803-4822-4BFA-A2C9-4C1A2821A0EA}"/>
                      </a:ext>
                    </a:extLst>
                  </p:cNvPr>
                  <p:cNvSpPr/>
                  <p:nvPr/>
                </p:nvSpPr>
                <p:spPr>
                  <a:xfrm>
                    <a:off x="3413780" y="2931840"/>
                    <a:ext cx="81804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m:t>
                          </m:r>
                          <m:r>
                            <a:rPr lang="en-US" altLang="zh-CN" sz="1400" b="0" i="1" smtClean="0">
                              <a:latin typeface="Cambria Math" panose="02040503050406030204" pitchFamily="18" charset="0"/>
                            </a:rPr>
                            <m:t>𝑐</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h</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𝑤</m:t>
                          </m:r>
                          <m:r>
                            <a:rPr lang="en-US" altLang="zh-CN" sz="1400" i="1">
                              <a:latin typeface="Cambria Math" panose="02040503050406030204" pitchFamily="18" charset="0"/>
                            </a:rPr>
                            <m:t>]</m:t>
                          </m:r>
                        </m:oMath>
                      </m:oMathPara>
                    </a14:m>
                    <a:endParaRPr lang="zh-CN" altLang="en-US" sz="1400" dirty="0"/>
                  </a:p>
                </p:txBody>
              </p:sp>
            </mc:Choice>
            <mc:Fallback xmlns="">
              <p:sp>
                <p:nvSpPr>
                  <p:cNvPr id="28" name="矩形 27">
                    <a:extLst>
                      <a:ext uri="{FF2B5EF4-FFF2-40B4-BE49-F238E27FC236}">
                        <a16:creationId xmlns:a16="http://schemas.microsoft.com/office/drawing/2014/main" id="{16824803-4822-4BFA-A2C9-4C1A2821A0EA}"/>
                      </a:ext>
                    </a:extLst>
                  </p:cNvPr>
                  <p:cNvSpPr>
                    <a:spLocks noRot="1" noChangeAspect="1" noMove="1" noResize="1" noEditPoints="1" noAdjustHandles="1" noChangeArrowheads="1" noChangeShapeType="1" noTextEdit="1"/>
                  </p:cNvSpPr>
                  <p:nvPr/>
                </p:nvSpPr>
                <p:spPr>
                  <a:xfrm>
                    <a:off x="3413780" y="2931840"/>
                    <a:ext cx="818044" cy="307777"/>
                  </a:xfrm>
                  <a:prstGeom prst="rect">
                    <a:avLst/>
                  </a:prstGeom>
                  <a:blipFill>
                    <a:blip r:embed="rId6"/>
                    <a:stretch>
                      <a:fillRect b="-10000"/>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74189C38-E01B-4525-ABAF-25C841941ECB}"/>
                  </a:ext>
                </a:extLst>
              </p:cNvPr>
              <p:cNvSpPr/>
              <p:nvPr/>
            </p:nvSpPr>
            <p:spPr>
              <a:xfrm>
                <a:off x="5470924" y="2052676"/>
                <a:ext cx="258113" cy="1048498"/>
              </a:xfrm>
              <a:prstGeom prst="rect">
                <a:avLst/>
              </a:prstGeom>
              <a:solidFill>
                <a:srgbClr val="FFF7E1"/>
              </a:solidFill>
              <a:ln>
                <a:solidFill>
                  <a:schemeClr val="tx1"/>
                </a:solidFill>
              </a:ln>
            </p:spPr>
            <p:style>
              <a:lnRef idx="2">
                <a:schemeClr val="dk1"/>
              </a:lnRef>
              <a:fillRef idx="1">
                <a:schemeClr val="lt1"/>
              </a:fillRef>
              <a:effectRef idx="0">
                <a:schemeClr val="dk1"/>
              </a:effectRef>
              <a:fontRef idx="minor">
                <a:schemeClr val="dk1"/>
              </a:fontRef>
            </p:style>
            <p:txBody>
              <a:bodyPr vert="vert270" rtlCol="0" anchor="ctr"/>
              <a:lstStyle/>
              <a:p>
                <a:pPr algn="ctr"/>
                <a:r>
                  <a:rPr lang="en-US" altLang="zh-CN" sz="1600" dirty="0"/>
                  <a:t>Conv 1*1</a:t>
                </a:r>
                <a:endParaRPr lang="zh-CN" altLang="en-US" sz="1600" dirty="0"/>
              </a:p>
            </p:txBody>
          </p:sp>
          <p:sp>
            <p:nvSpPr>
              <p:cNvPr id="44" name="矩形 43">
                <a:extLst>
                  <a:ext uri="{FF2B5EF4-FFF2-40B4-BE49-F238E27FC236}">
                    <a16:creationId xmlns:a16="http://schemas.microsoft.com/office/drawing/2014/main" id="{9AF54C28-BDE7-4760-8706-857E025DE677}"/>
                  </a:ext>
                </a:extLst>
              </p:cNvPr>
              <p:cNvSpPr/>
              <p:nvPr/>
            </p:nvSpPr>
            <p:spPr>
              <a:xfrm>
                <a:off x="6039955" y="2052637"/>
                <a:ext cx="258113" cy="1048498"/>
              </a:xfrm>
              <a:prstGeom prst="rect">
                <a:avLst/>
              </a:prstGeom>
              <a:solidFill>
                <a:srgbClr val="FFF7E1"/>
              </a:solidFill>
              <a:ln>
                <a:solidFill>
                  <a:schemeClr val="tx1"/>
                </a:solidFill>
              </a:ln>
            </p:spPr>
            <p:style>
              <a:lnRef idx="2">
                <a:schemeClr val="dk1"/>
              </a:lnRef>
              <a:fillRef idx="1">
                <a:schemeClr val="lt1"/>
              </a:fillRef>
              <a:effectRef idx="0">
                <a:schemeClr val="dk1"/>
              </a:effectRef>
              <a:fontRef idx="minor">
                <a:schemeClr val="dk1"/>
              </a:fontRef>
            </p:style>
            <p:txBody>
              <a:bodyPr vert="vert270" rtlCol="0" anchor="ctr"/>
              <a:lstStyle/>
              <a:p>
                <a:pPr algn="ctr"/>
                <a:r>
                  <a:rPr lang="en-US" altLang="zh-CN" sz="1600" dirty="0"/>
                  <a:t>Conv 1*1</a:t>
                </a:r>
                <a:endParaRPr lang="zh-CN" altLang="en-US" sz="1600" dirty="0"/>
              </a:p>
            </p:txBody>
          </p:sp>
          <p:grpSp>
            <p:nvGrpSpPr>
              <p:cNvPr id="45" name="组合 44">
                <a:extLst>
                  <a:ext uri="{FF2B5EF4-FFF2-40B4-BE49-F238E27FC236}">
                    <a16:creationId xmlns:a16="http://schemas.microsoft.com/office/drawing/2014/main" id="{C95CB7EC-3D65-4409-B8E7-E53293B0283E}"/>
                  </a:ext>
                </a:extLst>
              </p:cNvPr>
              <p:cNvGrpSpPr/>
              <p:nvPr/>
            </p:nvGrpSpPr>
            <p:grpSpPr>
              <a:xfrm rot="16200000" flipV="1">
                <a:off x="6138636" y="2473220"/>
                <a:ext cx="1088544" cy="181577"/>
                <a:chOff x="4974060" y="2387232"/>
                <a:chExt cx="2123469" cy="354208"/>
              </a:xfrm>
            </p:grpSpPr>
            <p:sp>
              <p:nvSpPr>
                <p:cNvPr id="46" name="矩形 45">
                  <a:extLst>
                    <a:ext uri="{FF2B5EF4-FFF2-40B4-BE49-F238E27FC236}">
                      <a16:creationId xmlns:a16="http://schemas.microsoft.com/office/drawing/2014/main" id="{EAD24DC4-8354-4C22-86F5-459A32CCE107}"/>
                    </a:ext>
                  </a:extLst>
                </p:cNvPr>
                <p:cNvSpPr/>
                <p:nvPr/>
              </p:nvSpPr>
              <p:spPr>
                <a:xfrm>
                  <a:off x="4974060" y="2387262"/>
                  <a:ext cx="354178" cy="3541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A5DBA998-D018-428C-B4C3-D7C3E4B1D4E3}"/>
                    </a:ext>
                  </a:extLst>
                </p:cNvPr>
                <p:cNvSpPr/>
                <p:nvPr/>
              </p:nvSpPr>
              <p:spPr>
                <a:xfrm>
                  <a:off x="5325531" y="2387262"/>
                  <a:ext cx="354178" cy="354178"/>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5ACC7EF5-3D1D-4000-B667-C9CE5DA0F28E}"/>
                    </a:ext>
                  </a:extLst>
                </p:cNvPr>
                <p:cNvSpPr/>
                <p:nvPr/>
              </p:nvSpPr>
              <p:spPr>
                <a:xfrm>
                  <a:off x="5679709" y="2387262"/>
                  <a:ext cx="354178" cy="3541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00347A3D-61DA-43D4-83AA-DF40E37B63A8}"/>
                    </a:ext>
                  </a:extLst>
                </p:cNvPr>
                <p:cNvSpPr/>
                <p:nvPr/>
              </p:nvSpPr>
              <p:spPr>
                <a:xfrm>
                  <a:off x="6031184" y="2387232"/>
                  <a:ext cx="354179" cy="354178"/>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2FFD2D34-AAF9-49E9-AD1C-27088C806F20}"/>
                    </a:ext>
                  </a:extLst>
                </p:cNvPr>
                <p:cNvSpPr/>
                <p:nvPr/>
              </p:nvSpPr>
              <p:spPr>
                <a:xfrm>
                  <a:off x="6743351" y="2387262"/>
                  <a:ext cx="354178" cy="3541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7408EF65-D373-403E-8FB1-CC3C7344CC95}"/>
                    </a:ext>
                  </a:extLst>
                </p:cNvPr>
                <p:cNvSpPr/>
                <p:nvPr/>
              </p:nvSpPr>
              <p:spPr>
                <a:xfrm>
                  <a:off x="6385358" y="2387262"/>
                  <a:ext cx="354178" cy="354178"/>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cxnSp>
            <p:nvCxnSpPr>
              <p:cNvPr id="53" name="直接箭头连接符 52">
                <a:extLst>
                  <a:ext uri="{FF2B5EF4-FFF2-40B4-BE49-F238E27FC236}">
                    <a16:creationId xmlns:a16="http://schemas.microsoft.com/office/drawing/2014/main" id="{A9ED50AF-BD2C-4893-AF82-CC29B7D464C2}"/>
                  </a:ext>
                </a:extLst>
              </p:cNvPr>
              <p:cNvCxnSpPr>
                <a:cxnSpLocks/>
                <a:endCxn id="81" idx="1"/>
              </p:cNvCxnSpPr>
              <p:nvPr/>
            </p:nvCxnSpPr>
            <p:spPr>
              <a:xfrm>
                <a:off x="4185498" y="2584719"/>
                <a:ext cx="3027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1814862-5E1E-48B1-BA38-853B6B29775A}"/>
                  </a:ext>
                </a:extLst>
              </p:cNvPr>
              <p:cNvCxnSpPr>
                <a:cxnSpLocks/>
              </p:cNvCxnSpPr>
              <p:nvPr/>
            </p:nvCxnSpPr>
            <p:spPr>
              <a:xfrm>
                <a:off x="5203306" y="2576925"/>
                <a:ext cx="2551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129C4736-96BE-4656-B742-D2036C4D68BB}"/>
                  </a:ext>
                </a:extLst>
              </p:cNvPr>
              <p:cNvCxnSpPr>
                <a:cxnSpLocks/>
                <a:stCxn id="43" idx="3"/>
                <a:endCxn id="44" idx="1"/>
              </p:cNvCxnSpPr>
              <p:nvPr/>
            </p:nvCxnSpPr>
            <p:spPr>
              <a:xfrm flipV="1">
                <a:off x="5729037" y="2576886"/>
                <a:ext cx="310918" cy="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E2BBECD0-7E10-461D-8F99-07B12D1256AD}"/>
                  </a:ext>
                </a:extLst>
              </p:cNvPr>
              <p:cNvCxnSpPr>
                <a:cxnSpLocks/>
                <a:stCxn id="44" idx="3"/>
              </p:cNvCxnSpPr>
              <p:nvPr/>
            </p:nvCxnSpPr>
            <p:spPr>
              <a:xfrm flipV="1">
                <a:off x="6298068" y="2575013"/>
                <a:ext cx="286900" cy="1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1924C50-5A45-4B2D-AA1F-15092E97395D}"/>
                  </a:ext>
                </a:extLst>
              </p:cNvPr>
              <p:cNvSpPr/>
              <p:nvPr/>
            </p:nvSpPr>
            <p:spPr>
              <a:xfrm>
                <a:off x="4488200" y="2060470"/>
                <a:ext cx="258113" cy="1048498"/>
              </a:xfrm>
              <a:prstGeom prst="rect">
                <a:avLst/>
              </a:prstGeom>
              <a:solidFill>
                <a:srgbClr val="FFF7E1"/>
              </a:solidFill>
              <a:ln>
                <a:solidFill>
                  <a:schemeClr val="tx1"/>
                </a:solidFill>
              </a:ln>
            </p:spPr>
            <p:style>
              <a:lnRef idx="2">
                <a:schemeClr val="dk1"/>
              </a:lnRef>
              <a:fillRef idx="1">
                <a:schemeClr val="lt1"/>
              </a:fillRef>
              <a:effectRef idx="0">
                <a:schemeClr val="dk1"/>
              </a:effectRef>
              <a:fontRef idx="minor">
                <a:schemeClr val="dk1"/>
              </a:fontRef>
            </p:style>
            <p:txBody>
              <a:bodyPr vert="vert270" rtlCol="0" anchor="ctr"/>
              <a:lstStyle/>
              <a:p>
                <a:pPr algn="ctr"/>
                <a:r>
                  <a:rPr lang="en-US" altLang="zh-CN" sz="1600" dirty="0"/>
                  <a:t>global pool</a:t>
                </a:r>
                <a:endParaRPr lang="zh-CN" altLang="en-US" sz="1600" dirty="0"/>
              </a:p>
            </p:txBody>
          </p:sp>
          <p:cxnSp>
            <p:nvCxnSpPr>
              <p:cNvPr id="84" name="直接箭头连接符 83">
                <a:extLst>
                  <a:ext uri="{FF2B5EF4-FFF2-40B4-BE49-F238E27FC236}">
                    <a16:creationId xmlns:a16="http://schemas.microsoft.com/office/drawing/2014/main" id="{6380104B-FC4E-4C14-9E53-2017FD2FC0CB}"/>
                  </a:ext>
                </a:extLst>
              </p:cNvPr>
              <p:cNvCxnSpPr>
                <a:cxnSpLocks/>
                <a:stCxn id="81" idx="3"/>
              </p:cNvCxnSpPr>
              <p:nvPr/>
            </p:nvCxnSpPr>
            <p:spPr>
              <a:xfrm>
                <a:off x="4746313" y="2584719"/>
                <a:ext cx="2754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125DF102-6746-4571-AB5B-36AAA336C79B}"/>
                      </a:ext>
                    </a:extLst>
                  </p:cNvPr>
                  <p:cNvSpPr/>
                  <p:nvPr/>
                </p:nvSpPr>
                <p:spPr>
                  <a:xfrm>
                    <a:off x="4685884" y="3084835"/>
                    <a:ext cx="77604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m:t>
                          </m:r>
                          <m:r>
                            <a:rPr lang="en-US" altLang="zh-CN" sz="1400" b="0" i="1" smtClean="0">
                              <a:latin typeface="Cambria Math" panose="02040503050406030204" pitchFamily="18" charset="0"/>
                            </a:rPr>
                            <m:t>𝑐</m:t>
                          </m:r>
                          <m:r>
                            <a:rPr lang="en-US" altLang="zh-CN" sz="1400" b="0" i="1" smtClean="0">
                              <a:latin typeface="Cambria Math" panose="02040503050406030204" pitchFamily="18" charset="0"/>
                            </a:rPr>
                            <m:t>, 1, 1]</m:t>
                          </m:r>
                        </m:oMath>
                      </m:oMathPara>
                    </a14:m>
                    <a:endParaRPr lang="zh-CN" altLang="en-US" sz="1400" dirty="0"/>
                  </a:p>
                </p:txBody>
              </p:sp>
            </mc:Choice>
            <mc:Fallback xmlns="">
              <p:sp>
                <p:nvSpPr>
                  <p:cNvPr id="86" name="矩形 85">
                    <a:extLst>
                      <a:ext uri="{FF2B5EF4-FFF2-40B4-BE49-F238E27FC236}">
                        <a16:creationId xmlns:a16="http://schemas.microsoft.com/office/drawing/2014/main" id="{125DF102-6746-4571-AB5B-36AAA336C79B}"/>
                      </a:ext>
                    </a:extLst>
                  </p:cNvPr>
                  <p:cNvSpPr>
                    <a:spLocks noRot="1" noChangeAspect="1" noMove="1" noResize="1" noEditPoints="1" noAdjustHandles="1" noChangeArrowheads="1" noChangeShapeType="1" noTextEdit="1"/>
                  </p:cNvSpPr>
                  <p:nvPr/>
                </p:nvSpPr>
                <p:spPr>
                  <a:xfrm>
                    <a:off x="4685884" y="3084835"/>
                    <a:ext cx="776046" cy="307777"/>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E3236BED-21C9-47D5-872F-31A848FB2B0E}"/>
                      </a:ext>
                    </a:extLst>
                  </p:cNvPr>
                  <p:cNvSpPr/>
                  <p:nvPr/>
                </p:nvSpPr>
                <p:spPr>
                  <a:xfrm>
                    <a:off x="5949067" y="3082178"/>
                    <a:ext cx="1455142" cy="307777"/>
                  </a:xfrm>
                  <a:prstGeom prst="rect">
                    <a:avLst/>
                  </a:prstGeom>
                </p:spPr>
                <p:txBody>
                  <a:bodyPr wrap="none">
                    <a:spAutoFit/>
                  </a:bodyPr>
                  <a:lstStyle/>
                  <a:p>
                    <a:r>
                      <a:rPr lang="en-US" altLang="zh-CN" sz="1400" dirty="0"/>
                      <a:t>Mask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𝐦</m:t>
                            </m:r>
                          </m:e>
                          <m:sub>
                            <m:r>
                              <m:rPr>
                                <m:sty m:val="p"/>
                              </m:rPr>
                              <a:rPr lang="en-US" altLang="zh-CN" sz="1400" b="0" i="0" smtClean="0">
                                <a:latin typeface="Cambria Math" panose="02040503050406030204" pitchFamily="18" charset="0"/>
                              </a:rPr>
                              <m:t>C</m:t>
                            </m:r>
                          </m:sub>
                        </m:sSub>
                        <m:r>
                          <a:rPr lang="en-US" altLang="zh-CN" sz="1400" b="0" i="0" smtClean="0">
                            <a:latin typeface="Cambria Math" panose="02040503050406030204" pitchFamily="18" charset="0"/>
                          </a:rPr>
                          <m:t> </m:t>
                        </m:r>
                        <m:r>
                          <a:rPr lang="en-US" altLang="zh-CN" sz="1400" i="1" smtClean="0">
                            <a:latin typeface="Cambria Math" panose="02040503050406030204" pitchFamily="18" charset="0"/>
                          </a:rPr>
                          <m:t>[</m:t>
                        </m:r>
                        <m:r>
                          <a:rPr lang="en-US" altLang="zh-CN" sz="1400" b="0" i="1" smtClean="0">
                            <a:latin typeface="Cambria Math" panose="02040503050406030204" pitchFamily="18" charset="0"/>
                          </a:rPr>
                          <m:t>𝑐</m:t>
                        </m:r>
                        <m:r>
                          <a:rPr lang="en-US" altLang="zh-CN" sz="1400" b="0" i="1" smtClean="0">
                            <a:latin typeface="Cambria Math" panose="02040503050406030204" pitchFamily="18" charset="0"/>
                          </a:rPr>
                          <m:t>, 1, 1]</m:t>
                        </m:r>
                      </m:oMath>
                    </a14:m>
                    <a:endParaRPr lang="zh-CN" altLang="en-US" sz="1400" dirty="0"/>
                  </a:p>
                </p:txBody>
              </p:sp>
            </mc:Choice>
            <mc:Fallback xmlns="">
              <p:sp>
                <p:nvSpPr>
                  <p:cNvPr id="87" name="矩形 86">
                    <a:extLst>
                      <a:ext uri="{FF2B5EF4-FFF2-40B4-BE49-F238E27FC236}">
                        <a16:creationId xmlns:a16="http://schemas.microsoft.com/office/drawing/2014/main" id="{E3236BED-21C9-47D5-872F-31A848FB2B0E}"/>
                      </a:ext>
                    </a:extLst>
                  </p:cNvPr>
                  <p:cNvSpPr>
                    <a:spLocks noRot="1" noChangeAspect="1" noMove="1" noResize="1" noEditPoints="1" noAdjustHandles="1" noChangeArrowheads="1" noChangeShapeType="1" noTextEdit="1"/>
                  </p:cNvSpPr>
                  <p:nvPr/>
                </p:nvSpPr>
                <p:spPr>
                  <a:xfrm>
                    <a:off x="5949067" y="3082178"/>
                    <a:ext cx="1455142" cy="307777"/>
                  </a:xfrm>
                  <a:prstGeom prst="rect">
                    <a:avLst/>
                  </a:prstGeom>
                  <a:blipFill>
                    <a:blip r:embed="rId8"/>
                    <a:stretch>
                      <a:fillRect l="-1255" t="-4000" b="-20000"/>
                    </a:stretch>
                  </a:blipFill>
                </p:spPr>
                <p:txBody>
                  <a:bodyPr/>
                  <a:lstStyle/>
                  <a:p>
                    <a:r>
                      <a:rPr lang="zh-CN" altLang="en-US">
                        <a:noFill/>
                      </a:rPr>
                      <a:t> </a:t>
                    </a:r>
                  </a:p>
                </p:txBody>
              </p:sp>
            </mc:Fallback>
          </mc:AlternateContent>
        </p:grpSp>
        <p:sp>
          <p:nvSpPr>
            <p:cNvPr id="91" name="矩形 90">
              <a:extLst>
                <a:ext uri="{FF2B5EF4-FFF2-40B4-BE49-F238E27FC236}">
                  <a16:creationId xmlns:a16="http://schemas.microsoft.com/office/drawing/2014/main" id="{8F00B3CA-F2D3-48CB-A1FA-2976019AA1E0}"/>
                </a:ext>
              </a:extLst>
            </p:cNvPr>
            <p:cNvSpPr/>
            <p:nvPr/>
          </p:nvSpPr>
          <p:spPr>
            <a:xfrm>
              <a:off x="1113452" y="1801189"/>
              <a:ext cx="728995" cy="1076944"/>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96E7B778-E786-407C-AEAE-8F72807F106B}"/>
                </a:ext>
              </a:extLst>
            </p:cNvPr>
            <p:cNvSpPr/>
            <p:nvPr/>
          </p:nvSpPr>
          <p:spPr>
            <a:xfrm>
              <a:off x="3711610" y="1593418"/>
              <a:ext cx="4088752" cy="1416713"/>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3" name="直接连接符 92">
              <a:extLst>
                <a:ext uri="{FF2B5EF4-FFF2-40B4-BE49-F238E27FC236}">
                  <a16:creationId xmlns:a16="http://schemas.microsoft.com/office/drawing/2014/main" id="{5864444D-223B-4823-945E-7A26CFE2A5E6}"/>
                </a:ext>
              </a:extLst>
            </p:cNvPr>
            <p:cNvCxnSpPr>
              <a:cxnSpLocks/>
            </p:cNvCxnSpPr>
            <p:nvPr/>
          </p:nvCxnSpPr>
          <p:spPr>
            <a:xfrm flipV="1">
              <a:off x="1865284" y="1802336"/>
              <a:ext cx="1846326" cy="115902"/>
            </a:xfrm>
            <a:prstGeom prst="line">
              <a:avLst/>
            </a:prstGeom>
            <a:noFill/>
            <a:ln w="19050"/>
          </p:spPr>
          <p:style>
            <a:lnRef idx="2">
              <a:schemeClr val="accent2"/>
            </a:lnRef>
            <a:fillRef idx="1">
              <a:schemeClr val="lt1"/>
            </a:fillRef>
            <a:effectRef idx="0">
              <a:schemeClr val="accent2"/>
            </a:effectRef>
            <a:fontRef idx="minor">
              <a:schemeClr val="dk1"/>
            </a:fontRef>
          </p:style>
        </p:cxnSp>
      </p:grpSp>
      <p:sp>
        <p:nvSpPr>
          <p:cNvPr id="2" name="标题 1"/>
          <p:cNvSpPr>
            <a:spLocks noGrp="1"/>
          </p:cNvSpPr>
          <p:nvPr>
            <p:ph type="title"/>
          </p:nvPr>
        </p:nvSpPr>
        <p:spPr/>
        <p:txBody>
          <a:bodyPr/>
          <a:lstStyle/>
          <a:p>
            <a:r>
              <a:rPr lang="en-US" altLang="zh-CN" dirty="0">
                <a:latin typeface="+mn-lt"/>
              </a:rPr>
              <a:t>4.1 Method: MAM</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17</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a:xfrm>
            <a:off x="-61784" y="1138377"/>
            <a:ext cx="7886700" cy="4581245"/>
          </a:xfrm>
        </p:spPr>
        <p:txBody>
          <a:bodyPr/>
          <a:lstStyle/>
          <a:p>
            <a:r>
              <a:rPr lang="en-US" altLang="zh-CN" dirty="0" err="1"/>
              <a:t>SENet</a:t>
            </a:r>
            <a:r>
              <a:rPr lang="en-US" altLang="zh-CN" dirty="0"/>
              <a:t>: Channel attention(soften the IN layers)</a:t>
            </a:r>
            <a:endParaRPr lang="zh-CN" altLang="en-US" dirty="0"/>
          </a:p>
        </p:txBody>
      </p:sp>
      <p:sp>
        <p:nvSpPr>
          <p:cNvPr id="90" name="矩形 89">
            <a:extLst>
              <a:ext uri="{FF2B5EF4-FFF2-40B4-BE49-F238E27FC236}">
                <a16:creationId xmlns:a16="http://schemas.microsoft.com/office/drawing/2014/main" id="{AAD05C6F-61DE-49BC-9ADC-C7E2132036B5}"/>
              </a:ext>
            </a:extLst>
          </p:cNvPr>
          <p:cNvSpPr/>
          <p:nvPr/>
        </p:nvSpPr>
        <p:spPr>
          <a:xfrm>
            <a:off x="224728" y="4043148"/>
            <a:ext cx="2841432" cy="2031325"/>
          </a:xfrm>
          <a:prstGeom prst="rect">
            <a:avLst/>
          </a:prstGeom>
          <a:solidFill>
            <a:schemeClr val="bg1">
              <a:lumMod val="95000"/>
            </a:schemeClr>
          </a:solidFill>
        </p:spPr>
        <p:txBody>
          <a:bodyPr wrap="square">
            <a:spAutoFit/>
          </a:bodyPr>
          <a:lstStyle/>
          <a:p>
            <a:r>
              <a:rPr lang="en-US" altLang="zh-CN" dirty="0">
                <a:solidFill>
                  <a:prstClr val="black"/>
                </a:solidFill>
              </a:rPr>
              <a:t>directly applying IN may damage identify information, we apply channel attention-guided IN to alleviate </a:t>
            </a:r>
            <a:r>
              <a:rPr lang="en-US" altLang="zh-CN" b="1" dirty="0">
                <a:solidFill>
                  <a:prstClr val="black"/>
                </a:solidFill>
              </a:rPr>
              <a:t>modality discrepancy </a:t>
            </a:r>
            <a:r>
              <a:rPr lang="en-US" altLang="zh-CN" dirty="0">
                <a:solidFill>
                  <a:prstClr val="black"/>
                </a:solidFill>
              </a:rPr>
              <a:t>while preserving </a:t>
            </a:r>
            <a:r>
              <a:rPr lang="en-US" altLang="zh-CN" b="1" dirty="0">
                <a:solidFill>
                  <a:prstClr val="black"/>
                </a:solidFill>
              </a:rPr>
              <a:t>identity information</a:t>
            </a:r>
          </a:p>
        </p:txBody>
      </p:sp>
      <p:pic>
        <p:nvPicPr>
          <p:cNvPr id="98" name="图片 97">
            <a:extLst>
              <a:ext uri="{FF2B5EF4-FFF2-40B4-BE49-F238E27FC236}">
                <a16:creationId xmlns:a16="http://schemas.microsoft.com/office/drawing/2014/main" id="{A4D10A8F-7BB8-4DD7-AFD6-952322146051}"/>
              </a:ext>
            </a:extLst>
          </p:cNvPr>
          <p:cNvPicPr>
            <a:picLocks noChangeAspect="1"/>
          </p:cNvPicPr>
          <p:nvPr/>
        </p:nvPicPr>
        <p:blipFill>
          <a:blip r:embed="rId9"/>
          <a:stretch>
            <a:fillRect/>
          </a:stretch>
        </p:blipFill>
        <p:spPr>
          <a:xfrm>
            <a:off x="4310191" y="3026099"/>
            <a:ext cx="2209671" cy="259326"/>
          </a:xfrm>
          <a:prstGeom prst="rect">
            <a:avLst/>
          </a:prstGeom>
        </p:spPr>
      </p:pic>
    </p:spTree>
    <p:extLst>
      <p:ext uri="{BB962C8B-B14F-4D97-AF65-F5344CB8AC3E}">
        <p14:creationId xmlns:p14="http://schemas.microsoft.com/office/powerpoint/2010/main" val="141418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4.2 Method: PAM</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18</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p:txBody>
          <a:bodyPr/>
          <a:lstStyle/>
          <a:p>
            <a:r>
              <a:rPr lang="en-US" altLang="zh-CN" dirty="0"/>
              <a:t>Spatial Attention mechanism </a:t>
            </a:r>
          </a:p>
          <a:p>
            <a:endParaRPr lang="zh-CN" altLang="en-US" dirty="0"/>
          </a:p>
        </p:txBody>
      </p:sp>
      <p:pic>
        <p:nvPicPr>
          <p:cNvPr id="5" name="图片 4">
            <a:extLst>
              <a:ext uri="{FF2B5EF4-FFF2-40B4-BE49-F238E27FC236}">
                <a16:creationId xmlns:a16="http://schemas.microsoft.com/office/drawing/2014/main" id="{519833A4-E062-4AD5-89C7-8202062EDD35}"/>
              </a:ext>
            </a:extLst>
          </p:cNvPr>
          <p:cNvPicPr>
            <a:picLocks noChangeAspect="1"/>
          </p:cNvPicPr>
          <p:nvPr/>
        </p:nvPicPr>
        <p:blipFill>
          <a:blip r:embed="rId3"/>
          <a:stretch>
            <a:fillRect/>
          </a:stretch>
        </p:blipFill>
        <p:spPr>
          <a:xfrm>
            <a:off x="3647427" y="2123185"/>
            <a:ext cx="5496573" cy="2751602"/>
          </a:xfrm>
          <a:prstGeom prst="rect">
            <a:avLst/>
          </a:prstGeom>
        </p:spPr>
      </p:pic>
      <p:pic>
        <p:nvPicPr>
          <p:cNvPr id="6" name="图片 5">
            <a:extLst>
              <a:ext uri="{FF2B5EF4-FFF2-40B4-BE49-F238E27FC236}">
                <a16:creationId xmlns:a16="http://schemas.microsoft.com/office/drawing/2014/main" id="{477E7BA4-C67B-4BC6-A6AD-92309D03F949}"/>
              </a:ext>
            </a:extLst>
          </p:cNvPr>
          <p:cNvPicPr>
            <a:picLocks noChangeAspect="1"/>
          </p:cNvPicPr>
          <p:nvPr/>
        </p:nvPicPr>
        <p:blipFill>
          <a:blip r:embed="rId4"/>
          <a:stretch>
            <a:fillRect/>
          </a:stretch>
        </p:blipFill>
        <p:spPr>
          <a:xfrm>
            <a:off x="1368741" y="2368883"/>
            <a:ext cx="1224915" cy="343434"/>
          </a:xfrm>
          <a:prstGeom prst="rect">
            <a:avLst/>
          </a:prstGeom>
        </p:spPr>
      </p:pic>
      <p:pic>
        <p:nvPicPr>
          <p:cNvPr id="18" name="图片 17">
            <a:extLst>
              <a:ext uri="{FF2B5EF4-FFF2-40B4-BE49-F238E27FC236}">
                <a16:creationId xmlns:a16="http://schemas.microsoft.com/office/drawing/2014/main" id="{A813FBA2-37D9-4105-8825-B3E42EA172BE}"/>
              </a:ext>
            </a:extLst>
          </p:cNvPr>
          <p:cNvPicPr>
            <a:picLocks noChangeAspect="1"/>
          </p:cNvPicPr>
          <p:nvPr/>
        </p:nvPicPr>
        <p:blipFill>
          <a:blip r:embed="rId5"/>
          <a:stretch>
            <a:fillRect/>
          </a:stretch>
        </p:blipFill>
        <p:spPr>
          <a:xfrm>
            <a:off x="1343794" y="3024201"/>
            <a:ext cx="1249862" cy="1362168"/>
          </a:xfrm>
          <a:prstGeom prst="rect">
            <a:avLst/>
          </a:prstGeom>
        </p:spPr>
      </p:pic>
      <p:sp>
        <p:nvSpPr>
          <p:cNvPr id="21" name="矩形 20">
            <a:extLst>
              <a:ext uri="{FF2B5EF4-FFF2-40B4-BE49-F238E27FC236}">
                <a16:creationId xmlns:a16="http://schemas.microsoft.com/office/drawing/2014/main" id="{F99BA7A0-B465-4BCE-A3A8-CE059A670A42}"/>
              </a:ext>
            </a:extLst>
          </p:cNvPr>
          <p:cNvSpPr/>
          <p:nvPr/>
        </p:nvSpPr>
        <p:spPr>
          <a:xfrm>
            <a:off x="3647427" y="2649232"/>
            <a:ext cx="2902919" cy="255893"/>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6161B73-0E64-494F-B895-9B90E7B14D49}"/>
              </a:ext>
            </a:extLst>
          </p:cNvPr>
          <p:cNvSpPr/>
          <p:nvPr/>
        </p:nvSpPr>
        <p:spPr>
          <a:xfrm>
            <a:off x="1152526" y="2247901"/>
            <a:ext cx="1619250" cy="2466974"/>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BD3C77BB-5912-4E29-B005-E2EBE726190F}"/>
              </a:ext>
            </a:extLst>
          </p:cNvPr>
          <p:cNvCxnSpPr>
            <a:cxnSpLocks/>
            <a:endCxn id="21" idx="1"/>
          </p:cNvCxnSpPr>
          <p:nvPr/>
        </p:nvCxnSpPr>
        <p:spPr>
          <a:xfrm flipV="1">
            <a:off x="2771776" y="2777179"/>
            <a:ext cx="875651" cy="127946"/>
          </a:xfrm>
          <a:prstGeom prst="line">
            <a:avLst/>
          </a:prstGeom>
          <a:noFill/>
          <a:ln w="19050"/>
        </p:spPr>
        <p:style>
          <a:lnRef idx="2">
            <a:schemeClr val="accent2"/>
          </a:lnRef>
          <a:fillRef idx="1">
            <a:schemeClr val="lt1"/>
          </a:fillRef>
          <a:effectRef idx="0">
            <a:schemeClr val="accent2"/>
          </a:effectRef>
          <a:fontRef idx="minor">
            <a:schemeClr val="dk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027F722F-2FF2-450D-A014-C3F50E6055C6}"/>
                  </a:ext>
                </a:extLst>
              </p:cNvPr>
              <p:cNvSpPr/>
              <p:nvPr/>
            </p:nvSpPr>
            <p:spPr>
              <a:xfrm>
                <a:off x="628650" y="4678174"/>
                <a:ext cx="2191626" cy="369332"/>
              </a:xfrm>
              <a:prstGeom prst="rect">
                <a:avLst/>
              </a:prstGeom>
            </p:spPr>
            <p:txBody>
              <a:bodyPr wrap="none">
                <a:spAutoFit/>
              </a:bodyPr>
              <a:lstStyle/>
              <a:p>
                <a:pPr lvl="1"/>
                <a14:m>
                  <m:oMath xmlns:m="http://schemas.openxmlformats.org/officeDocument/2006/math">
                    <m:r>
                      <a:rPr lang="en-US" altLang="zh-CN" b="1" i="1">
                        <a:latin typeface="Cambria Math" panose="02040503050406030204" pitchFamily="18" charset="0"/>
                      </a:rPr>
                      <m:t>𝑭</m:t>
                    </m:r>
                  </m:oMath>
                </a14:m>
                <a:r>
                  <a:rPr lang="en-US" altLang="zh-CN" dirty="0"/>
                  <a:t>: global feature</a:t>
                </a:r>
              </a:p>
            </p:txBody>
          </p:sp>
        </mc:Choice>
        <mc:Fallback xmlns="">
          <p:sp>
            <p:nvSpPr>
              <p:cNvPr id="26" name="矩形 25">
                <a:extLst>
                  <a:ext uri="{FF2B5EF4-FFF2-40B4-BE49-F238E27FC236}">
                    <a16:creationId xmlns:a16="http://schemas.microsoft.com/office/drawing/2014/main" id="{027F722F-2FF2-450D-A014-C3F50E6055C6}"/>
                  </a:ext>
                </a:extLst>
              </p:cNvPr>
              <p:cNvSpPr>
                <a:spLocks noRot="1" noChangeAspect="1" noMove="1" noResize="1" noEditPoints="1" noAdjustHandles="1" noChangeArrowheads="1" noChangeShapeType="1" noTextEdit="1"/>
              </p:cNvSpPr>
              <p:nvPr/>
            </p:nvSpPr>
            <p:spPr>
              <a:xfrm>
                <a:off x="628650" y="4678174"/>
                <a:ext cx="2191626" cy="369332"/>
              </a:xfrm>
              <a:prstGeom prst="rect">
                <a:avLst/>
              </a:prstGeom>
              <a:blipFill>
                <a:blip r:embed="rId6"/>
                <a:stretch>
                  <a:fillRect t="-8197" r="-1944" b="-24590"/>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70A5535D-2EBA-4C4A-8B62-DE24D688434D}"/>
              </a:ext>
            </a:extLst>
          </p:cNvPr>
          <p:cNvSpPr/>
          <p:nvPr/>
        </p:nvSpPr>
        <p:spPr>
          <a:xfrm>
            <a:off x="1104252" y="5236088"/>
            <a:ext cx="7744473" cy="923330"/>
          </a:xfrm>
          <a:prstGeom prst="rect">
            <a:avLst/>
          </a:prstGeom>
          <a:solidFill>
            <a:schemeClr val="bg1">
              <a:lumMod val="95000"/>
            </a:schemeClr>
          </a:solidFill>
        </p:spPr>
        <p:txBody>
          <a:bodyPr wrap="square">
            <a:spAutoFit/>
          </a:bodyPr>
          <a:lstStyle/>
          <a:p>
            <a:pPr lvl="0"/>
            <a:r>
              <a:rPr lang="zh-CN" altLang="en-US" dirty="0">
                <a:solidFill>
                  <a:prstClr val="black"/>
                </a:solidFill>
              </a:rPr>
              <a:t>PAM aims to discover the nuances in different patterns across identities</a:t>
            </a:r>
            <a:r>
              <a:rPr lang="en-US" altLang="zh-CN" dirty="0">
                <a:solidFill>
                  <a:prstClr val="black"/>
                </a:solidFill>
              </a:rPr>
              <a:t>, each of the </a:t>
            </a:r>
            <a:r>
              <a:rPr lang="en-US" altLang="zh-CN" b="1" dirty="0">
                <a:solidFill>
                  <a:prstClr val="black"/>
                </a:solidFill>
              </a:rPr>
              <a:t>pattern</a:t>
            </a:r>
            <a:r>
              <a:rPr lang="en-US" altLang="zh-CN" dirty="0">
                <a:solidFill>
                  <a:prstClr val="black"/>
                </a:solidFill>
              </a:rPr>
              <a:t>(spatial attention) maps should pay attention to </a:t>
            </a:r>
            <a:r>
              <a:rPr lang="en-US" altLang="zh-CN" b="1" dirty="0">
                <a:solidFill>
                  <a:prstClr val="black"/>
                </a:solidFill>
              </a:rPr>
              <a:t>different</a:t>
            </a:r>
            <a:r>
              <a:rPr lang="en-US" altLang="zh-CN" dirty="0">
                <a:solidFill>
                  <a:prstClr val="black"/>
                </a:solidFill>
              </a:rPr>
              <a:t> local information</a:t>
            </a:r>
            <a:endParaRPr lang="zh-CN" altLang="en-US" dirty="0">
              <a:solidFill>
                <a:prstClr val="black"/>
              </a:solidFill>
            </a:endParaRPr>
          </a:p>
        </p:txBody>
      </p:sp>
    </p:spTree>
    <p:extLst>
      <p:ext uri="{BB962C8B-B14F-4D97-AF65-F5344CB8AC3E}">
        <p14:creationId xmlns:p14="http://schemas.microsoft.com/office/powerpoint/2010/main" val="123466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4.2 Method: PAM</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19</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p:txBody>
          <a:bodyPr/>
          <a:lstStyle/>
          <a:p>
            <a:r>
              <a:rPr lang="en-US" altLang="zh-CN" dirty="0"/>
              <a:t>Spatial Attention mechanism </a:t>
            </a:r>
          </a:p>
          <a:p>
            <a:endParaRPr lang="zh-CN" altLang="en-US" dirty="0"/>
          </a:p>
        </p:txBody>
      </p:sp>
      <p:pic>
        <p:nvPicPr>
          <p:cNvPr id="5" name="图片 4">
            <a:extLst>
              <a:ext uri="{FF2B5EF4-FFF2-40B4-BE49-F238E27FC236}">
                <a16:creationId xmlns:a16="http://schemas.microsoft.com/office/drawing/2014/main" id="{519833A4-E062-4AD5-89C7-8202062EDD35}"/>
              </a:ext>
            </a:extLst>
          </p:cNvPr>
          <p:cNvPicPr>
            <a:picLocks noChangeAspect="1"/>
          </p:cNvPicPr>
          <p:nvPr/>
        </p:nvPicPr>
        <p:blipFill>
          <a:blip r:embed="rId3"/>
          <a:stretch>
            <a:fillRect/>
          </a:stretch>
        </p:blipFill>
        <p:spPr>
          <a:xfrm>
            <a:off x="3369801" y="2393997"/>
            <a:ext cx="5496573" cy="2751602"/>
          </a:xfrm>
          <a:prstGeom prst="rect">
            <a:avLst/>
          </a:prstGeom>
        </p:spPr>
      </p:pic>
      <p:pic>
        <p:nvPicPr>
          <p:cNvPr id="19" name="图片 18">
            <a:extLst>
              <a:ext uri="{FF2B5EF4-FFF2-40B4-BE49-F238E27FC236}">
                <a16:creationId xmlns:a16="http://schemas.microsoft.com/office/drawing/2014/main" id="{FB531C64-BDBA-4B2E-9043-923127294D41}"/>
              </a:ext>
            </a:extLst>
          </p:cNvPr>
          <p:cNvPicPr>
            <a:picLocks noChangeAspect="1"/>
          </p:cNvPicPr>
          <p:nvPr/>
        </p:nvPicPr>
        <p:blipFill>
          <a:blip r:embed="rId4"/>
          <a:stretch>
            <a:fillRect/>
          </a:stretch>
        </p:blipFill>
        <p:spPr>
          <a:xfrm>
            <a:off x="576886" y="5517751"/>
            <a:ext cx="2632714" cy="361780"/>
          </a:xfrm>
          <a:prstGeom prst="rect">
            <a:avLst/>
          </a:prstGeom>
        </p:spPr>
      </p:pic>
      <p:pic>
        <p:nvPicPr>
          <p:cNvPr id="20" name="图片 19">
            <a:extLst>
              <a:ext uri="{FF2B5EF4-FFF2-40B4-BE49-F238E27FC236}">
                <a16:creationId xmlns:a16="http://schemas.microsoft.com/office/drawing/2014/main" id="{BF2FD23A-E8F1-4693-85C0-EB4A409D1459}"/>
              </a:ext>
            </a:extLst>
          </p:cNvPr>
          <p:cNvPicPr>
            <a:picLocks noChangeAspect="1"/>
          </p:cNvPicPr>
          <p:nvPr/>
        </p:nvPicPr>
        <p:blipFill>
          <a:blip r:embed="rId5"/>
          <a:stretch>
            <a:fillRect/>
          </a:stretch>
        </p:blipFill>
        <p:spPr>
          <a:xfrm>
            <a:off x="1107031" y="5994571"/>
            <a:ext cx="2249182" cy="361780"/>
          </a:xfrm>
          <a:prstGeom prst="rect">
            <a:avLst/>
          </a:prstGeom>
        </p:spPr>
      </p:pic>
      <p:sp>
        <p:nvSpPr>
          <p:cNvPr id="21" name="矩形 20">
            <a:extLst>
              <a:ext uri="{FF2B5EF4-FFF2-40B4-BE49-F238E27FC236}">
                <a16:creationId xmlns:a16="http://schemas.microsoft.com/office/drawing/2014/main" id="{F99BA7A0-B465-4BCE-A3A8-CE059A670A42}"/>
              </a:ext>
            </a:extLst>
          </p:cNvPr>
          <p:cNvSpPr/>
          <p:nvPr/>
        </p:nvSpPr>
        <p:spPr>
          <a:xfrm>
            <a:off x="3647426" y="3399038"/>
            <a:ext cx="3972573" cy="844550"/>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BD3C77BB-5912-4E29-B005-E2EBE726190F}"/>
              </a:ext>
            </a:extLst>
          </p:cNvPr>
          <p:cNvCxnSpPr>
            <a:cxnSpLocks/>
            <a:endCxn id="21" idx="1"/>
          </p:cNvCxnSpPr>
          <p:nvPr/>
        </p:nvCxnSpPr>
        <p:spPr>
          <a:xfrm>
            <a:off x="2771775" y="3205363"/>
            <a:ext cx="875651" cy="615950"/>
          </a:xfrm>
          <a:prstGeom prst="line">
            <a:avLst/>
          </a:prstGeom>
          <a:noFill/>
          <a:ln w="19050"/>
        </p:spPr>
        <p:style>
          <a:lnRef idx="2">
            <a:schemeClr val="accent2"/>
          </a:lnRef>
          <a:fillRef idx="1">
            <a:schemeClr val="lt1"/>
          </a:fillRef>
          <a:effectRef idx="0">
            <a:schemeClr val="accent2"/>
          </a:effectRef>
          <a:fontRef idx="minor">
            <a:schemeClr val="dk1"/>
          </a:fontRef>
        </p:style>
      </p:cxnSp>
      <p:pic>
        <p:nvPicPr>
          <p:cNvPr id="9" name="图片 8">
            <a:extLst>
              <a:ext uri="{FF2B5EF4-FFF2-40B4-BE49-F238E27FC236}">
                <a16:creationId xmlns:a16="http://schemas.microsoft.com/office/drawing/2014/main" id="{A6CA68B7-0FF2-4F61-BFCE-C7B0F9E9B530}"/>
              </a:ext>
            </a:extLst>
          </p:cNvPr>
          <p:cNvPicPr>
            <a:picLocks noChangeAspect="1"/>
          </p:cNvPicPr>
          <p:nvPr/>
        </p:nvPicPr>
        <p:blipFill rotWithShape="1">
          <a:blip r:embed="rId6"/>
          <a:srcRect b="270"/>
          <a:stretch/>
        </p:blipFill>
        <p:spPr>
          <a:xfrm>
            <a:off x="154957" y="2541549"/>
            <a:ext cx="3090513" cy="2271712"/>
          </a:xfrm>
          <a:prstGeom prst="rect">
            <a:avLst/>
          </a:prstGeom>
        </p:spPr>
      </p:pic>
      <p:sp>
        <p:nvSpPr>
          <p:cNvPr id="17" name="矩形 16">
            <a:extLst>
              <a:ext uri="{FF2B5EF4-FFF2-40B4-BE49-F238E27FC236}">
                <a16:creationId xmlns:a16="http://schemas.microsoft.com/office/drawing/2014/main" id="{5C009B6E-003C-4CA3-BB34-581C77FA2D32}"/>
              </a:ext>
            </a:extLst>
          </p:cNvPr>
          <p:cNvSpPr/>
          <p:nvPr/>
        </p:nvSpPr>
        <p:spPr>
          <a:xfrm>
            <a:off x="154957" y="2482849"/>
            <a:ext cx="3090513" cy="2391937"/>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24BBE2B-7F8B-4577-9A10-11C35647F3D6}"/>
                  </a:ext>
                </a:extLst>
              </p:cNvPr>
              <p:cNvSpPr/>
              <p:nvPr/>
            </p:nvSpPr>
            <p:spPr>
              <a:xfrm>
                <a:off x="-199551" y="2028378"/>
                <a:ext cx="6955750" cy="646331"/>
              </a:xfrm>
              <a:prstGeom prst="rect">
                <a:avLst/>
              </a:prstGeom>
            </p:spPr>
            <p:txBody>
              <a:bodyPr wrap="none">
                <a:spAutoFit/>
              </a:bodyPr>
              <a:lstStyle/>
              <a:p>
                <a:pPr lvl="1"/>
                <a14:m>
                  <m:oMath xmlns:m="http://schemas.openxmlformats.org/officeDocument/2006/math">
                    <m:r>
                      <a:rPr lang="en-US" altLang="zh-CN" b="1" i="1">
                        <a:latin typeface="Cambria Math" panose="02040503050406030204" pitchFamily="18" charset="0"/>
                      </a:rPr>
                      <m:t>𝑭</m:t>
                    </m:r>
                  </m:oMath>
                </a14:m>
                <a:r>
                  <a:rPr lang="en-US" altLang="zh-CN" dirty="0"/>
                  <a:t>: global feature, </a:t>
                </a:r>
                <a:r>
                  <a:rPr lang="zh-CN" altLang="en-US" dirty="0"/>
                  <a:t>⊙ denotes </a:t>
                </a:r>
                <a:r>
                  <a:rPr lang="en-US" altLang="zh-CN" dirty="0"/>
                  <a:t>attending (</a:t>
                </a:r>
                <a:r>
                  <a:rPr lang="zh-CN" altLang="en-US" dirty="0"/>
                  <a:t>element-wise multiplication</a:t>
                </a:r>
                <a:r>
                  <a:rPr lang="en-US" altLang="zh-CN" dirty="0"/>
                  <a:t>)</a:t>
                </a:r>
                <a:endParaRPr lang="zh-CN" altLang="en-US" dirty="0"/>
              </a:p>
              <a:p>
                <a:pPr lvl="1"/>
                <a:endParaRPr lang="en-US" altLang="zh-CN" dirty="0"/>
              </a:p>
            </p:txBody>
          </p:sp>
        </mc:Choice>
        <mc:Fallback xmlns="">
          <p:sp>
            <p:nvSpPr>
              <p:cNvPr id="11" name="矩形 10">
                <a:extLst>
                  <a:ext uri="{FF2B5EF4-FFF2-40B4-BE49-F238E27FC236}">
                    <a16:creationId xmlns:a16="http://schemas.microsoft.com/office/drawing/2014/main" id="{424BBE2B-7F8B-4577-9A10-11C35647F3D6}"/>
                  </a:ext>
                </a:extLst>
              </p:cNvPr>
              <p:cNvSpPr>
                <a:spLocks noRot="1" noChangeAspect="1" noMove="1" noResize="1" noEditPoints="1" noAdjustHandles="1" noChangeArrowheads="1" noChangeShapeType="1" noTextEdit="1"/>
              </p:cNvSpPr>
              <p:nvPr/>
            </p:nvSpPr>
            <p:spPr>
              <a:xfrm>
                <a:off x="-199551" y="2028378"/>
                <a:ext cx="6955750" cy="646331"/>
              </a:xfrm>
              <a:prstGeom prst="rect">
                <a:avLst/>
              </a:prstGeom>
              <a:blipFill>
                <a:blip r:embed="rId7"/>
                <a:stretch>
                  <a:fillRect t="-7547" r="-876"/>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00A14F28-7D0A-4F0A-AF53-0E699F2BFC97}"/>
              </a:ext>
            </a:extLst>
          </p:cNvPr>
          <p:cNvSpPr/>
          <p:nvPr/>
        </p:nvSpPr>
        <p:spPr>
          <a:xfrm>
            <a:off x="2950830" y="5510199"/>
            <a:ext cx="4059570" cy="369332"/>
          </a:xfrm>
          <a:prstGeom prst="rect">
            <a:avLst/>
          </a:prstGeom>
        </p:spPr>
        <p:txBody>
          <a:bodyPr wrap="square">
            <a:spAutoFit/>
          </a:bodyPr>
          <a:lstStyle/>
          <a:p>
            <a:pPr lvl="1"/>
            <a:r>
              <a:rPr lang="en-US" altLang="zh-CN" dirty="0"/>
              <a:t>: Attend to l(=6) local features</a:t>
            </a: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5658410-4F88-414D-9ECC-43C3776BD3D9}"/>
                  </a:ext>
                </a:extLst>
              </p:cNvPr>
              <p:cNvSpPr/>
              <p:nvPr/>
            </p:nvSpPr>
            <p:spPr>
              <a:xfrm>
                <a:off x="2950830" y="5987190"/>
                <a:ext cx="5827410" cy="646331"/>
              </a:xfrm>
              <a:prstGeom prst="rect">
                <a:avLst/>
              </a:prstGeom>
            </p:spPr>
            <p:txBody>
              <a:bodyPr wrap="square">
                <a:spAutoFit/>
              </a:bodyPr>
              <a:lstStyle/>
              <a:p>
                <a:pPr lvl="1"/>
                <a:r>
                  <a:rPr lang="en-US" altLang="zh-CN" dirty="0"/>
                  <a:t>: concatenate global feature </a:t>
                </a:r>
                <a14:m>
                  <m:oMath xmlns:m="http://schemas.openxmlformats.org/officeDocument/2006/math">
                    <m:r>
                      <a:rPr lang="en-US" altLang="zh-CN" b="1" i="1">
                        <a:latin typeface="Cambria Math" panose="02040503050406030204" pitchFamily="18" charset="0"/>
                      </a:rPr>
                      <m:t>𝑭</m:t>
                    </m:r>
                  </m:oMath>
                </a14:m>
                <a:r>
                  <a:rPr lang="en-US" altLang="zh-CN" dirty="0"/>
                  <a:t> &amp; local features </a:t>
                </a:r>
                <a14:m>
                  <m:oMath xmlns:m="http://schemas.openxmlformats.org/officeDocument/2006/math">
                    <m:r>
                      <a:rPr lang="en-US" altLang="zh-CN" b="1" i="1" smtClean="0">
                        <a:latin typeface="Cambria Math" panose="02040503050406030204" pitchFamily="18" charset="0"/>
                      </a:rPr>
                      <m:t>𝑷</m:t>
                    </m:r>
                  </m:oMath>
                </a14:m>
                <a:r>
                  <a:rPr lang="en-US" altLang="zh-CN" dirty="0"/>
                  <a:t> after global pooling</a:t>
                </a:r>
              </a:p>
            </p:txBody>
          </p:sp>
        </mc:Choice>
        <mc:Fallback xmlns="">
          <p:sp>
            <p:nvSpPr>
              <p:cNvPr id="24" name="矩形 23">
                <a:extLst>
                  <a:ext uri="{FF2B5EF4-FFF2-40B4-BE49-F238E27FC236}">
                    <a16:creationId xmlns:a16="http://schemas.microsoft.com/office/drawing/2014/main" id="{45658410-4F88-414D-9ECC-43C3776BD3D9}"/>
                  </a:ext>
                </a:extLst>
              </p:cNvPr>
              <p:cNvSpPr>
                <a:spLocks noRot="1" noChangeAspect="1" noMove="1" noResize="1" noEditPoints="1" noAdjustHandles="1" noChangeArrowheads="1" noChangeShapeType="1" noTextEdit="1"/>
              </p:cNvSpPr>
              <p:nvPr/>
            </p:nvSpPr>
            <p:spPr>
              <a:xfrm>
                <a:off x="2950830" y="5987190"/>
                <a:ext cx="5827410" cy="646331"/>
              </a:xfrm>
              <a:prstGeom prst="rect">
                <a:avLst/>
              </a:prstGeom>
              <a:blipFill>
                <a:blip r:embed="rId8"/>
                <a:stretch>
                  <a:fillRect t="-471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127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Reference</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t>Discover Cross-Modality Nuances for Visible-Infrared Person Re-Identification</a:t>
            </a:r>
          </a:p>
          <a:p>
            <a:pPr lvl="1"/>
            <a:r>
              <a:rPr lang="en-US" altLang="zh-CN" dirty="0"/>
              <a:t>https://</a:t>
            </a:r>
            <a:r>
              <a:rPr lang="en-US" altLang="zh-CN" dirty="0" err="1"/>
              <a:t>paperswithcode.com</a:t>
            </a:r>
            <a:r>
              <a:rPr lang="en-US" altLang="zh-CN" dirty="0"/>
              <a:t>/paper/discover-cross-modality-nuances-for-visible</a:t>
            </a:r>
          </a:p>
          <a:p>
            <a:r>
              <a:rPr lang="en-US" altLang="zh-CN" dirty="0">
                <a:latin typeface="+mn-lt"/>
              </a:rPr>
              <a:t>Deep learning for visible-infrared cross-modality person re-identification: A comprehensive review</a:t>
            </a:r>
          </a:p>
          <a:p>
            <a:pPr lvl="1"/>
            <a:r>
              <a:rPr lang="en-US" altLang="zh-CN" dirty="0">
                <a:latin typeface="+mn-lt"/>
              </a:rPr>
              <a:t>https://</a:t>
            </a:r>
            <a:r>
              <a:rPr lang="en-US" altLang="zh-CN" dirty="0" err="1">
                <a:latin typeface="+mn-lt"/>
              </a:rPr>
              <a:t>www.sciencedirect.com</a:t>
            </a:r>
            <a:r>
              <a:rPr lang="en-US" altLang="zh-CN" dirty="0">
                <a:latin typeface="+mn-lt"/>
              </a:rPr>
              <a:t>/science/article/abs/</a:t>
            </a:r>
            <a:r>
              <a:rPr lang="en-US" altLang="zh-CN" dirty="0" err="1">
                <a:latin typeface="+mn-lt"/>
              </a:rPr>
              <a:t>pii</a:t>
            </a:r>
            <a:r>
              <a:rPr lang="en-US" altLang="zh-CN" dirty="0">
                <a:latin typeface="+mn-lt"/>
              </a:rPr>
              <a:t>/</a:t>
            </a:r>
            <a:r>
              <a:rPr lang="en-US" altLang="zh-CN" dirty="0" err="1">
                <a:latin typeface="+mn-lt"/>
              </a:rPr>
              <a:t>S1566253522002007</a:t>
            </a:r>
            <a:endParaRPr lang="en-US" altLang="zh-CN"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a:t>
            </a:fld>
            <a:endParaRPr lang="zh-CN" altLang="en-US"/>
          </a:p>
        </p:txBody>
      </p:sp>
    </p:spTree>
    <p:extLst>
      <p:ext uri="{BB962C8B-B14F-4D97-AF65-F5344CB8AC3E}">
        <p14:creationId xmlns:p14="http://schemas.microsoft.com/office/powerpoint/2010/main" val="266696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4.2 Method: PAM</a:t>
            </a:r>
            <a:endParaRPr lang="zh-CN" altLang="en-US" dirty="0">
              <a:latin typeface="+mn-lt"/>
            </a:endParaRPr>
          </a:p>
        </p:txBody>
      </p:sp>
      <p:sp>
        <p:nvSpPr>
          <p:cNvPr id="4" name="灯片编号占位符 3"/>
          <p:cNvSpPr>
            <a:spLocks noGrp="1"/>
          </p:cNvSpPr>
          <p:nvPr>
            <p:ph type="sldNum" sz="quarter" idx="12"/>
          </p:nvPr>
        </p:nvSpPr>
        <p:spPr>
          <a:xfrm>
            <a:off x="6622663" y="6471226"/>
            <a:ext cx="2057400" cy="365125"/>
          </a:xfrm>
        </p:spPr>
        <p:txBody>
          <a:bodyPr/>
          <a:lstStyle/>
          <a:p>
            <a:fld id="{0A699C53-0D35-476E-B857-40C860CE2876}" type="slidenum">
              <a:rPr lang="zh-CN" altLang="en-US" smtClean="0"/>
              <a:t>20</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a:xfrm>
            <a:off x="367148" y="1155326"/>
            <a:ext cx="7886700" cy="4581245"/>
          </a:xfrm>
        </p:spPr>
        <p:txBody>
          <a:bodyPr/>
          <a:lstStyle/>
          <a:p>
            <a:r>
              <a:rPr lang="en-US" altLang="zh-CN" dirty="0"/>
              <a:t>Diverse patterns guiding loss</a:t>
            </a:r>
          </a:p>
          <a:p>
            <a:endParaRPr lang="zh-CN" altLang="en-US" dirty="0"/>
          </a:p>
        </p:txBody>
      </p:sp>
      <p:pic>
        <p:nvPicPr>
          <p:cNvPr id="5" name="图片 4">
            <a:extLst>
              <a:ext uri="{FF2B5EF4-FFF2-40B4-BE49-F238E27FC236}">
                <a16:creationId xmlns:a16="http://schemas.microsoft.com/office/drawing/2014/main" id="{038873A1-D4F3-4912-ADC3-1B0EB85A225C}"/>
              </a:ext>
            </a:extLst>
          </p:cNvPr>
          <p:cNvPicPr>
            <a:picLocks noChangeAspect="1"/>
          </p:cNvPicPr>
          <p:nvPr/>
        </p:nvPicPr>
        <p:blipFill rotWithShape="1">
          <a:blip r:embed="rId3"/>
          <a:srcRect l="3649" t="8920"/>
          <a:stretch/>
        </p:blipFill>
        <p:spPr>
          <a:xfrm>
            <a:off x="1042203" y="4774509"/>
            <a:ext cx="2980777" cy="686696"/>
          </a:xfrm>
          <a:prstGeom prst="rect">
            <a:avLst/>
          </a:prstGeom>
        </p:spPr>
      </p:pic>
      <p:pic>
        <p:nvPicPr>
          <p:cNvPr id="7" name="图片 6">
            <a:extLst>
              <a:ext uri="{FF2B5EF4-FFF2-40B4-BE49-F238E27FC236}">
                <a16:creationId xmlns:a16="http://schemas.microsoft.com/office/drawing/2014/main" id="{D513A885-9A2A-496E-BD2B-9D60D6569D80}"/>
              </a:ext>
            </a:extLst>
          </p:cNvPr>
          <p:cNvPicPr>
            <a:picLocks noChangeAspect="1"/>
          </p:cNvPicPr>
          <p:nvPr/>
        </p:nvPicPr>
        <p:blipFill>
          <a:blip r:embed="rId4"/>
          <a:stretch>
            <a:fillRect/>
          </a:stretch>
        </p:blipFill>
        <p:spPr>
          <a:xfrm>
            <a:off x="3166823" y="1627896"/>
            <a:ext cx="5496573" cy="2751602"/>
          </a:xfrm>
          <a:prstGeom prst="rect">
            <a:avLst/>
          </a:prstGeom>
        </p:spPr>
      </p:pic>
      <p:pic>
        <p:nvPicPr>
          <p:cNvPr id="9" name="图片 8">
            <a:extLst>
              <a:ext uri="{FF2B5EF4-FFF2-40B4-BE49-F238E27FC236}">
                <a16:creationId xmlns:a16="http://schemas.microsoft.com/office/drawing/2014/main" id="{35253586-2318-423B-921E-3BBA3BD78309}"/>
              </a:ext>
            </a:extLst>
          </p:cNvPr>
          <p:cNvPicPr>
            <a:picLocks noChangeAspect="1"/>
          </p:cNvPicPr>
          <p:nvPr/>
        </p:nvPicPr>
        <p:blipFill>
          <a:blip r:embed="rId5"/>
          <a:stretch>
            <a:fillRect/>
          </a:stretch>
        </p:blipFill>
        <p:spPr>
          <a:xfrm>
            <a:off x="943531" y="2376586"/>
            <a:ext cx="1249862" cy="1362168"/>
          </a:xfrm>
          <a:prstGeom prst="rect">
            <a:avLst/>
          </a:prstGeom>
        </p:spPr>
      </p:pic>
      <p:sp>
        <p:nvSpPr>
          <p:cNvPr id="11" name="矩形 10">
            <a:extLst>
              <a:ext uri="{FF2B5EF4-FFF2-40B4-BE49-F238E27FC236}">
                <a16:creationId xmlns:a16="http://schemas.microsoft.com/office/drawing/2014/main" id="{31A5BD03-21E7-4D85-BEF4-A6FF89B81D9E}"/>
              </a:ext>
            </a:extLst>
          </p:cNvPr>
          <p:cNvSpPr/>
          <p:nvPr/>
        </p:nvSpPr>
        <p:spPr>
          <a:xfrm>
            <a:off x="3151971" y="3638187"/>
            <a:ext cx="5417520" cy="683184"/>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72B8524-5B00-432E-8172-536ACDD15013}"/>
              </a:ext>
            </a:extLst>
          </p:cNvPr>
          <p:cNvSpPr/>
          <p:nvPr/>
        </p:nvSpPr>
        <p:spPr>
          <a:xfrm>
            <a:off x="752263" y="2129564"/>
            <a:ext cx="1619250" cy="1937696"/>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1186BE6-2C28-4E23-9CFC-A6F58B7FD96A}"/>
              </a:ext>
            </a:extLst>
          </p:cNvPr>
          <p:cNvCxnSpPr>
            <a:cxnSpLocks/>
            <a:endCxn id="11" idx="1"/>
          </p:cNvCxnSpPr>
          <p:nvPr/>
        </p:nvCxnSpPr>
        <p:spPr>
          <a:xfrm>
            <a:off x="2355059" y="3647050"/>
            <a:ext cx="796912" cy="332729"/>
          </a:xfrm>
          <a:prstGeom prst="line">
            <a:avLst/>
          </a:prstGeom>
          <a:noFill/>
          <a:ln w="19050"/>
        </p:spPr>
        <p:style>
          <a:lnRef idx="2">
            <a:schemeClr val="accent2"/>
          </a:lnRef>
          <a:fillRef idx="1">
            <a:schemeClr val="lt1"/>
          </a:fillRef>
          <a:effectRef idx="0">
            <a:schemeClr val="accent2"/>
          </a:effectRef>
          <a:fontRef idx="minor">
            <a:schemeClr val="dk1"/>
          </a:fontRef>
        </p:style>
      </p:cxnSp>
      <p:pic>
        <p:nvPicPr>
          <p:cNvPr id="6" name="图片 5">
            <a:extLst>
              <a:ext uri="{FF2B5EF4-FFF2-40B4-BE49-F238E27FC236}">
                <a16:creationId xmlns:a16="http://schemas.microsoft.com/office/drawing/2014/main" id="{6491CEE7-7849-40B4-B3A6-B4463B28181F}"/>
              </a:ext>
            </a:extLst>
          </p:cNvPr>
          <p:cNvPicPr>
            <a:picLocks noChangeAspect="1"/>
          </p:cNvPicPr>
          <p:nvPr/>
        </p:nvPicPr>
        <p:blipFill rotWithShape="1">
          <a:blip r:embed="rId6"/>
          <a:srcRect t="9327"/>
          <a:stretch/>
        </p:blipFill>
        <p:spPr>
          <a:xfrm>
            <a:off x="1042203" y="4095901"/>
            <a:ext cx="1910334" cy="201994"/>
          </a:xfrm>
          <a:prstGeom prst="rect">
            <a:avLst/>
          </a:prstGeom>
        </p:spPr>
      </p:pic>
      <p:grpSp>
        <p:nvGrpSpPr>
          <p:cNvPr id="30" name="组合 29">
            <a:extLst>
              <a:ext uri="{FF2B5EF4-FFF2-40B4-BE49-F238E27FC236}">
                <a16:creationId xmlns:a16="http://schemas.microsoft.com/office/drawing/2014/main" id="{FA6E78E0-B956-4FB2-84FA-D6826764691B}"/>
              </a:ext>
            </a:extLst>
          </p:cNvPr>
          <p:cNvGrpSpPr/>
          <p:nvPr/>
        </p:nvGrpSpPr>
        <p:grpSpPr>
          <a:xfrm>
            <a:off x="4022980" y="4297895"/>
            <a:ext cx="4546510" cy="1254897"/>
            <a:chOff x="3141476" y="4739864"/>
            <a:chExt cx="4546510" cy="1254897"/>
          </a:xfrm>
        </p:grpSpPr>
        <p:pic>
          <p:nvPicPr>
            <p:cNvPr id="18" name="图片 17">
              <a:extLst>
                <a:ext uri="{FF2B5EF4-FFF2-40B4-BE49-F238E27FC236}">
                  <a16:creationId xmlns:a16="http://schemas.microsoft.com/office/drawing/2014/main" id="{8F3FD84A-39BC-4494-A9BB-C25AFD2B48CC}"/>
                </a:ext>
              </a:extLst>
            </p:cNvPr>
            <p:cNvPicPr>
              <a:picLocks noChangeAspect="1"/>
            </p:cNvPicPr>
            <p:nvPr/>
          </p:nvPicPr>
          <p:blipFill>
            <a:blip r:embed="rId7"/>
            <a:stretch>
              <a:fillRect/>
            </a:stretch>
          </p:blipFill>
          <p:spPr>
            <a:xfrm>
              <a:off x="4802588" y="5121427"/>
              <a:ext cx="534617" cy="866775"/>
            </a:xfrm>
            <a:prstGeom prst="rect">
              <a:avLst/>
            </a:prstGeom>
          </p:spPr>
        </p:pic>
        <p:pic>
          <p:nvPicPr>
            <p:cNvPr id="19" name="图片 18">
              <a:extLst>
                <a:ext uri="{FF2B5EF4-FFF2-40B4-BE49-F238E27FC236}">
                  <a16:creationId xmlns:a16="http://schemas.microsoft.com/office/drawing/2014/main" id="{F8B4E078-3CF2-4B17-BA87-A46EF7EAC168}"/>
                </a:ext>
              </a:extLst>
            </p:cNvPr>
            <p:cNvPicPr>
              <a:picLocks noChangeAspect="1"/>
            </p:cNvPicPr>
            <p:nvPr/>
          </p:nvPicPr>
          <p:blipFill>
            <a:blip r:embed="rId8"/>
            <a:stretch>
              <a:fillRect/>
            </a:stretch>
          </p:blipFill>
          <p:spPr>
            <a:xfrm>
              <a:off x="5711798" y="5107180"/>
              <a:ext cx="536117" cy="866776"/>
            </a:xfrm>
            <a:prstGeom prst="rect">
              <a:avLst/>
            </a:prstGeom>
          </p:spPr>
        </p:pic>
        <p:grpSp>
          <p:nvGrpSpPr>
            <p:cNvPr id="20" name="组合 19">
              <a:extLst>
                <a:ext uri="{FF2B5EF4-FFF2-40B4-BE49-F238E27FC236}">
                  <a16:creationId xmlns:a16="http://schemas.microsoft.com/office/drawing/2014/main" id="{F584B945-F139-4583-851D-50F97C89F030}"/>
                </a:ext>
              </a:extLst>
            </p:cNvPr>
            <p:cNvGrpSpPr/>
            <p:nvPr/>
          </p:nvGrpSpPr>
          <p:grpSpPr>
            <a:xfrm>
              <a:off x="5454157" y="5484469"/>
              <a:ext cx="140689" cy="140689"/>
              <a:chOff x="6694394" y="4088578"/>
              <a:chExt cx="505671" cy="505671"/>
            </a:xfrm>
          </p:grpSpPr>
          <p:sp>
            <p:nvSpPr>
              <p:cNvPr id="21" name="椭圆 20">
                <a:extLst>
                  <a:ext uri="{FF2B5EF4-FFF2-40B4-BE49-F238E27FC236}">
                    <a16:creationId xmlns:a16="http://schemas.microsoft.com/office/drawing/2014/main" id="{1D171F79-8150-4244-97BB-BF2B1578B463}"/>
                  </a:ext>
                </a:extLst>
              </p:cNvPr>
              <p:cNvSpPr/>
              <p:nvPr/>
            </p:nvSpPr>
            <p:spPr>
              <a:xfrm>
                <a:off x="6694394" y="4088578"/>
                <a:ext cx="505671" cy="505671"/>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707DBE1-7812-4B2D-B47C-306B0BBDEC9A}"/>
                  </a:ext>
                </a:extLst>
              </p:cNvPr>
              <p:cNvSpPr/>
              <p:nvPr/>
            </p:nvSpPr>
            <p:spPr>
              <a:xfrm>
                <a:off x="6885951" y="4290213"/>
                <a:ext cx="139546" cy="13954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4F22D71-2B4B-45C8-A937-627694807ADA}"/>
                    </a:ext>
                  </a:extLst>
                </p:cNvPr>
                <p:cNvSpPr txBox="1"/>
                <p:nvPr/>
              </p:nvSpPr>
              <p:spPr>
                <a:xfrm>
                  <a:off x="4004046" y="5360471"/>
                  <a:ext cx="6381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oMath>
                    </m:oMathPara>
                  </a14:m>
                  <a:endParaRPr lang="zh-CN" altLang="en-US" dirty="0"/>
                </a:p>
              </p:txBody>
            </p:sp>
          </mc:Choice>
          <mc:Fallback xmlns="">
            <p:sp>
              <p:nvSpPr>
                <p:cNvPr id="23" name="文本框 22">
                  <a:extLst>
                    <a:ext uri="{FF2B5EF4-FFF2-40B4-BE49-F238E27FC236}">
                      <a16:creationId xmlns:a16="http://schemas.microsoft.com/office/drawing/2014/main" id="{04F22D71-2B4B-45C8-A937-627694807ADA}"/>
                    </a:ext>
                  </a:extLst>
                </p:cNvPr>
                <p:cNvSpPr txBox="1">
                  <a:spLocks noRot="1" noChangeAspect="1" noMove="1" noResize="1" noEditPoints="1" noAdjustHandles="1" noChangeArrowheads="1" noChangeShapeType="1" noTextEdit="1"/>
                </p:cNvSpPr>
                <p:nvPr/>
              </p:nvSpPr>
              <p:spPr>
                <a:xfrm>
                  <a:off x="4004046" y="5360471"/>
                  <a:ext cx="638175"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104D793-06DC-4824-ADAA-5E4FD896E4AF}"/>
                    </a:ext>
                  </a:extLst>
                </p:cNvPr>
                <p:cNvSpPr txBox="1"/>
                <p:nvPr/>
              </p:nvSpPr>
              <p:spPr>
                <a:xfrm>
                  <a:off x="4572000" y="4739864"/>
                  <a:ext cx="63817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𝑝𝑎𝑡𝑡𝑒𝑟</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𝑖</m:t>
                            </m:r>
                          </m:sub>
                        </m:sSub>
                      </m:oMath>
                    </m:oMathPara>
                  </a14:m>
                  <a:endParaRPr lang="zh-CN" altLang="en-US" sz="1600" dirty="0"/>
                </a:p>
              </p:txBody>
            </p:sp>
          </mc:Choice>
          <mc:Fallback xmlns="">
            <p:sp>
              <p:nvSpPr>
                <p:cNvPr id="24" name="文本框 23">
                  <a:extLst>
                    <a:ext uri="{FF2B5EF4-FFF2-40B4-BE49-F238E27FC236}">
                      <a16:creationId xmlns:a16="http://schemas.microsoft.com/office/drawing/2014/main" id="{A104D793-06DC-4824-ADAA-5E4FD896E4AF}"/>
                    </a:ext>
                  </a:extLst>
                </p:cNvPr>
                <p:cNvSpPr txBox="1">
                  <a:spLocks noRot="1" noChangeAspect="1" noMove="1" noResize="1" noEditPoints="1" noAdjustHandles="1" noChangeArrowheads="1" noChangeShapeType="1" noTextEdit="1"/>
                </p:cNvSpPr>
                <p:nvPr/>
              </p:nvSpPr>
              <p:spPr>
                <a:xfrm>
                  <a:off x="4572000" y="4739864"/>
                  <a:ext cx="638175" cy="338554"/>
                </a:xfrm>
                <a:prstGeom prst="rect">
                  <a:avLst/>
                </a:prstGeom>
                <a:blipFill>
                  <a:blip r:embed="rId10"/>
                  <a:stretch>
                    <a:fillRect r="-42308"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8ECAA44-6EF7-4BE2-89B3-99E9CB163975}"/>
                    </a:ext>
                  </a:extLst>
                </p:cNvPr>
                <p:cNvSpPr txBox="1"/>
                <p:nvPr/>
              </p:nvSpPr>
              <p:spPr>
                <a:xfrm>
                  <a:off x="5637197" y="4750828"/>
                  <a:ext cx="2050789" cy="358368"/>
                </a:xfrm>
                <a:prstGeom prst="rect">
                  <a:avLst/>
                </a:prstGeom>
                <a:noFill/>
              </p:spPr>
              <p:txBody>
                <a:bodyPr wrap="square" rtlCol="0">
                  <a:spAutoFit/>
                </a:bodyPr>
                <a:lstStyle/>
                <a:p>
                  <a14:m>
                    <m:oMath xmlns:m="http://schemas.openxmlformats.org/officeDocument/2006/math">
                      <m:r>
                        <a:rPr lang="en-US" altLang="zh-CN" sz="1600" b="0" i="1" smtClean="0">
                          <a:latin typeface="Cambria Math" panose="02040503050406030204" pitchFamily="18" charset="0"/>
                        </a:rPr>
                        <m:t>𝑝𝑎𝑡𝑡𝑒𝑟</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𝑗</m:t>
                          </m:r>
                        </m:sub>
                      </m:sSub>
                    </m:oMath>
                  </a14:m>
                  <a:r>
                    <a:rPr lang="zh-CN" altLang="en-US" sz="1600" dirty="0"/>
                    <a:t> </a:t>
                  </a:r>
                  <a:r>
                    <a:rPr lang="en-US" altLang="zh-CN" sz="1600" dirty="0"/>
                    <a:t>valued 0~1</a:t>
                  </a:r>
                  <a:endParaRPr lang="zh-CN" altLang="en-US" sz="1600" dirty="0"/>
                </a:p>
              </p:txBody>
            </p:sp>
          </mc:Choice>
          <mc:Fallback xmlns="">
            <p:sp>
              <p:nvSpPr>
                <p:cNvPr id="25" name="文本框 24">
                  <a:extLst>
                    <a:ext uri="{FF2B5EF4-FFF2-40B4-BE49-F238E27FC236}">
                      <a16:creationId xmlns:a16="http://schemas.microsoft.com/office/drawing/2014/main" id="{E8ECAA44-6EF7-4BE2-89B3-99E9CB163975}"/>
                    </a:ext>
                  </a:extLst>
                </p:cNvPr>
                <p:cNvSpPr txBox="1">
                  <a:spLocks noRot="1" noChangeAspect="1" noMove="1" noResize="1" noEditPoints="1" noAdjustHandles="1" noChangeArrowheads="1" noChangeShapeType="1" noTextEdit="1"/>
                </p:cNvSpPr>
                <p:nvPr/>
              </p:nvSpPr>
              <p:spPr>
                <a:xfrm>
                  <a:off x="5637197" y="4750828"/>
                  <a:ext cx="2050789" cy="358368"/>
                </a:xfrm>
                <a:prstGeom prst="rect">
                  <a:avLst/>
                </a:prstGeom>
                <a:blipFill>
                  <a:blip r:embed="rId11"/>
                  <a:stretch>
                    <a:fillRect t="-5085" b="-15254"/>
                  </a:stretch>
                </a:blipFill>
              </p:spPr>
              <p:txBody>
                <a:bodyPr/>
                <a:lstStyle/>
                <a:p>
                  <a:r>
                    <a:rPr lang="zh-CN" altLang="en-US">
                      <a:noFill/>
                    </a:rPr>
                    <a:t> </a:t>
                  </a:r>
                </a:p>
              </p:txBody>
            </p:sp>
          </mc:Fallback>
        </mc:AlternateContent>
        <p:sp>
          <p:nvSpPr>
            <p:cNvPr id="26" name="双括号 25">
              <a:extLst>
                <a:ext uri="{FF2B5EF4-FFF2-40B4-BE49-F238E27FC236}">
                  <a16:creationId xmlns:a16="http://schemas.microsoft.com/office/drawing/2014/main" id="{C230D2B5-AB05-420E-BD61-E1927CEF2AD3}"/>
                </a:ext>
              </a:extLst>
            </p:cNvPr>
            <p:cNvSpPr/>
            <p:nvPr/>
          </p:nvSpPr>
          <p:spPr>
            <a:xfrm>
              <a:off x="4635473" y="5264481"/>
              <a:ext cx="1736752" cy="552173"/>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21E2C43-1703-4547-A962-FF8399499294}"/>
                    </a:ext>
                  </a:extLst>
                </p:cNvPr>
                <p:cNvSpPr txBox="1"/>
                <p:nvPr/>
              </p:nvSpPr>
              <p:spPr>
                <a:xfrm>
                  <a:off x="6175327" y="5348430"/>
                  <a:ext cx="100933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 </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oMath>
                    </m:oMathPara>
                  </a14:m>
                  <a:endParaRPr lang="zh-CN" altLang="en-US" dirty="0"/>
                </a:p>
                <a:p>
                  <a:endParaRPr lang="zh-CN" altLang="en-US" dirty="0"/>
                </a:p>
              </p:txBody>
            </p:sp>
          </mc:Choice>
          <mc:Fallback xmlns="">
            <p:sp>
              <p:nvSpPr>
                <p:cNvPr id="27" name="文本框 26">
                  <a:extLst>
                    <a:ext uri="{FF2B5EF4-FFF2-40B4-BE49-F238E27FC236}">
                      <a16:creationId xmlns:a16="http://schemas.microsoft.com/office/drawing/2014/main" id="{821E2C43-1703-4547-A962-FF8399499294}"/>
                    </a:ext>
                  </a:extLst>
                </p:cNvPr>
                <p:cNvSpPr txBox="1">
                  <a:spLocks noRot="1" noChangeAspect="1" noMove="1" noResize="1" noEditPoints="1" noAdjustHandles="1" noChangeArrowheads="1" noChangeShapeType="1" noTextEdit="1"/>
                </p:cNvSpPr>
                <p:nvPr/>
              </p:nvSpPr>
              <p:spPr>
                <a:xfrm>
                  <a:off x="6175327" y="5348430"/>
                  <a:ext cx="1009335" cy="64633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D35ABD0-53DD-4905-8B54-2483BF9AB1D3}"/>
                    </a:ext>
                  </a:extLst>
                </p:cNvPr>
                <p:cNvSpPr txBox="1"/>
                <p:nvPr/>
              </p:nvSpPr>
              <p:spPr>
                <a:xfrm>
                  <a:off x="3141476" y="5353335"/>
                  <a:ext cx="8611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𝑠𝑢𝑚</m:t>
                        </m:r>
                      </m:oMath>
                    </m:oMathPara>
                  </a14:m>
                  <a:endParaRPr lang="zh-CN" altLang="en-US" dirty="0"/>
                </a:p>
              </p:txBody>
            </p:sp>
          </mc:Choice>
          <mc:Fallback xmlns="">
            <p:sp>
              <p:nvSpPr>
                <p:cNvPr id="28" name="文本框 27">
                  <a:extLst>
                    <a:ext uri="{FF2B5EF4-FFF2-40B4-BE49-F238E27FC236}">
                      <a16:creationId xmlns:a16="http://schemas.microsoft.com/office/drawing/2014/main" id="{9D35ABD0-53DD-4905-8B54-2483BF9AB1D3}"/>
                    </a:ext>
                  </a:extLst>
                </p:cNvPr>
                <p:cNvSpPr txBox="1">
                  <a:spLocks noRot="1" noChangeAspect="1" noMove="1" noResize="1" noEditPoints="1" noAdjustHandles="1" noChangeArrowheads="1" noChangeShapeType="1" noTextEdit="1"/>
                </p:cNvSpPr>
                <p:nvPr/>
              </p:nvSpPr>
              <p:spPr>
                <a:xfrm>
                  <a:off x="3141476" y="5353335"/>
                  <a:ext cx="861117" cy="369332"/>
                </a:xfrm>
                <a:prstGeom prst="rect">
                  <a:avLst/>
                </a:prstGeom>
                <a:blipFill>
                  <a:blip r:embed="rId13"/>
                  <a:stretch>
                    <a:fillRect r="-1418"/>
                  </a:stretch>
                </a:blipFill>
              </p:spPr>
              <p:txBody>
                <a:bodyPr/>
                <a:lstStyle/>
                <a:p>
                  <a:r>
                    <a:rPr lang="zh-CN" altLang="en-US">
                      <a:noFill/>
                    </a:rPr>
                    <a:t> </a:t>
                  </a:r>
                </a:p>
              </p:txBody>
            </p:sp>
          </mc:Fallback>
        </mc:AlternateContent>
        <p:sp>
          <p:nvSpPr>
            <p:cNvPr id="29" name="双括号 28">
              <a:extLst>
                <a:ext uri="{FF2B5EF4-FFF2-40B4-BE49-F238E27FC236}">
                  <a16:creationId xmlns:a16="http://schemas.microsoft.com/office/drawing/2014/main" id="{15B8495E-B9FF-4B22-B4B7-52AD1515849C}"/>
                </a:ext>
              </a:extLst>
            </p:cNvPr>
            <p:cNvSpPr/>
            <p:nvPr/>
          </p:nvSpPr>
          <p:spPr>
            <a:xfrm>
              <a:off x="4006138" y="5301937"/>
              <a:ext cx="2980777" cy="552173"/>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32" name="矩形 31">
            <a:extLst>
              <a:ext uri="{FF2B5EF4-FFF2-40B4-BE49-F238E27FC236}">
                <a16:creationId xmlns:a16="http://schemas.microsoft.com/office/drawing/2014/main" id="{AB18210A-FD92-4882-A813-3A2E3C4A4542}"/>
              </a:ext>
            </a:extLst>
          </p:cNvPr>
          <p:cNvSpPr/>
          <p:nvPr/>
        </p:nvSpPr>
        <p:spPr>
          <a:xfrm>
            <a:off x="825017" y="5619090"/>
            <a:ext cx="7744473" cy="923330"/>
          </a:xfrm>
          <a:prstGeom prst="rect">
            <a:avLst/>
          </a:prstGeom>
          <a:solidFill>
            <a:schemeClr val="bg1">
              <a:lumMod val="95000"/>
            </a:schemeClr>
          </a:solidFill>
        </p:spPr>
        <p:txBody>
          <a:bodyPr wrap="square">
            <a:spAutoFit/>
          </a:bodyPr>
          <a:lstStyle/>
          <a:p>
            <a:pPr lvl="0"/>
            <a:r>
              <a:rPr lang="zh-CN" altLang="en-US" dirty="0">
                <a:solidFill>
                  <a:prstClr val="black"/>
                </a:solidFill>
              </a:rPr>
              <a:t>For Re-ID, the pattern maps should cover </a:t>
            </a:r>
            <a:r>
              <a:rPr lang="zh-CN" altLang="en-US" b="1" dirty="0">
                <a:solidFill>
                  <a:prstClr val="black"/>
                </a:solidFill>
              </a:rPr>
              <a:t>diverse</a:t>
            </a:r>
            <a:r>
              <a:rPr lang="zh-CN" altLang="en-US" dirty="0">
                <a:solidFill>
                  <a:prstClr val="black"/>
                </a:solidFill>
              </a:rPr>
              <a:t> patterns of a person so that we can identify </a:t>
            </a:r>
            <a:r>
              <a:rPr lang="zh-CN" altLang="en-US" b="1" dirty="0">
                <a:solidFill>
                  <a:prstClr val="black"/>
                </a:solidFill>
              </a:rPr>
              <a:t>nuances</a:t>
            </a:r>
            <a:r>
              <a:rPr lang="zh-CN" altLang="en-US" dirty="0">
                <a:solidFill>
                  <a:prstClr val="black"/>
                </a:solidFill>
              </a:rPr>
              <a:t> </a:t>
            </a:r>
            <a:r>
              <a:rPr lang="en-US" altLang="zh-CN" dirty="0">
                <a:solidFill>
                  <a:prstClr val="black"/>
                </a:solidFill>
              </a:rPr>
              <a:t>…</a:t>
            </a:r>
            <a:r>
              <a:rPr lang="zh-CN" altLang="en-US" dirty="0">
                <a:solidFill>
                  <a:prstClr val="black"/>
                </a:solidFill>
              </a:rPr>
              <a:t> we apply </a:t>
            </a:r>
            <a:r>
              <a:rPr lang="en-US" altLang="zh-CN" dirty="0">
                <a:solidFill>
                  <a:prstClr val="black"/>
                </a:solidFill>
              </a:rPr>
              <a:t>a</a:t>
            </a:r>
            <a:r>
              <a:rPr lang="zh-CN" altLang="en-US" dirty="0">
                <a:solidFill>
                  <a:prstClr val="black"/>
                </a:solidFill>
              </a:rPr>
              <a:t> separation loss to </a:t>
            </a:r>
            <a:r>
              <a:rPr lang="en-US" altLang="zh-CN" b="1" dirty="0">
                <a:solidFill>
                  <a:prstClr val="black"/>
                </a:solidFill>
              </a:rPr>
              <a:t>minimize overlapping</a:t>
            </a:r>
            <a:r>
              <a:rPr lang="en-US" altLang="zh-CN" dirty="0">
                <a:solidFill>
                  <a:prstClr val="black"/>
                </a:solidFill>
              </a:rPr>
              <a:t> of different </a:t>
            </a:r>
            <a:r>
              <a:rPr lang="en-US" altLang="zh-CN" b="1" dirty="0">
                <a:solidFill>
                  <a:prstClr val="black"/>
                </a:solidFill>
              </a:rPr>
              <a:t>spatial attention maps</a:t>
            </a:r>
            <a:endParaRPr lang="zh-CN" altLang="en-US" b="1" dirty="0">
              <a:solidFill>
                <a:prstClr val="black"/>
              </a:solidFill>
            </a:endParaRPr>
          </a:p>
        </p:txBody>
      </p:sp>
    </p:spTree>
    <p:extLst>
      <p:ext uri="{BB962C8B-B14F-4D97-AF65-F5344CB8AC3E}">
        <p14:creationId xmlns:p14="http://schemas.microsoft.com/office/powerpoint/2010/main" val="409877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5" y="149878"/>
            <a:ext cx="6144181" cy="970615"/>
          </a:xfrm>
        </p:spPr>
        <p:txBody>
          <a:bodyPr>
            <a:noAutofit/>
          </a:bodyPr>
          <a:lstStyle/>
          <a:p>
            <a:r>
              <a:rPr lang="en-US" altLang="zh-CN" sz="3600" dirty="0">
                <a:latin typeface="+mn-lt"/>
              </a:rPr>
              <a:t>4.3 Method: Mutual learning style modality alignment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21</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p:txBody>
          <a:bodyPr/>
          <a:lstStyle/>
          <a:p>
            <a:r>
              <a:rPr lang="en-US" altLang="zh-CN" dirty="0"/>
              <a:t>KL-Divergence</a:t>
            </a:r>
            <a:endParaRPr lang="zh-CN" altLang="en-US" dirty="0"/>
          </a:p>
        </p:txBody>
      </p:sp>
      <p:pic>
        <p:nvPicPr>
          <p:cNvPr id="1026" name="Picture 2" descr="KL Divergence | Datumorphism | L Ma">
            <a:extLst>
              <a:ext uri="{FF2B5EF4-FFF2-40B4-BE49-F238E27FC236}">
                <a16:creationId xmlns:a16="http://schemas.microsoft.com/office/drawing/2014/main" id="{52B66679-5425-498E-B780-59286AF2D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 y="1965342"/>
            <a:ext cx="4514850" cy="278415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DFA8CEC-E6C8-4E86-96E9-610DDBBD2739}"/>
              </a:ext>
            </a:extLst>
          </p:cNvPr>
          <p:cNvPicPr>
            <a:picLocks noChangeAspect="1"/>
          </p:cNvPicPr>
          <p:nvPr/>
        </p:nvPicPr>
        <p:blipFill>
          <a:blip r:embed="rId4"/>
          <a:stretch>
            <a:fillRect/>
          </a:stretch>
        </p:blipFill>
        <p:spPr>
          <a:xfrm>
            <a:off x="4401185" y="1830070"/>
            <a:ext cx="4143375" cy="800100"/>
          </a:xfrm>
          <a:prstGeom prst="rect">
            <a:avLst/>
          </a:prstGeom>
        </p:spPr>
      </p:pic>
      <p:pic>
        <p:nvPicPr>
          <p:cNvPr id="6" name="图片 5">
            <a:extLst>
              <a:ext uri="{FF2B5EF4-FFF2-40B4-BE49-F238E27FC236}">
                <a16:creationId xmlns:a16="http://schemas.microsoft.com/office/drawing/2014/main" id="{7A8BB7F6-1E53-41C3-8088-862926BADBE2}"/>
              </a:ext>
            </a:extLst>
          </p:cNvPr>
          <p:cNvPicPr>
            <a:picLocks noChangeAspect="1"/>
          </p:cNvPicPr>
          <p:nvPr/>
        </p:nvPicPr>
        <p:blipFill>
          <a:blip r:embed="rId5"/>
          <a:stretch>
            <a:fillRect/>
          </a:stretch>
        </p:blipFill>
        <p:spPr>
          <a:xfrm>
            <a:off x="4238625" y="2832249"/>
            <a:ext cx="3529647" cy="685116"/>
          </a:xfrm>
          <a:prstGeom prst="rect">
            <a:avLst/>
          </a:prstGeom>
        </p:spPr>
      </p:pic>
      <p:sp>
        <p:nvSpPr>
          <p:cNvPr id="9" name="矩形 8">
            <a:extLst>
              <a:ext uri="{FF2B5EF4-FFF2-40B4-BE49-F238E27FC236}">
                <a16:creationId xmlns:a16="http://schemas.microsoft.com/office/drawing/2014/main" id="{F4869959-330C-456E-B6A4-E3CB26D5ED73}"/>
              </a:ext>
            </a:extLst>
          </p:cNvPr>
          <p:cNvSpPr/>
          <p:nvPr/>
        </p:nvSpPr>
        <p:spPr>
          <a:xfrm>
            <a:off x="6939279" y="2832249"/>
            <a:ext cx="193041" cy="286871"/>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9B7D9A1-424B-4336-958F-39296232F0FE}"/>
              </a:ext>
            </a:extLst>
          </p:cNvPr>
          <p:cNvSpPr/>
          <p:nvPr/>
        </p:nvSpPr>
        <p:spPr>
          <a:xfrm>
            <a:off x="6939279" y="3177763"/>
            <a:ext cx="193041" cy="286871"/>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C152D3D6-0552-4AAE-9695-78AF95CAE08D}"/>
              </a:ext>
            </a:extLst>
          </p:cNvPr>
          <p:cNvCxnSpPr>
            <a:cxnSpLocks/>
          </p:cNvCxnSpPr>
          <p:nvPr/>
        </p:nvCxnSpPr>
        <p:spPr>
          <a:xfrm flipH="1">
            <a:off x="5791200" y="2975684"/>
            <a:ext cx="1148079" cy="900364"/>
          </a:xfrm>
          <a:prstGeom prst="line">
            <a:avLst/>
          </a:prstGeom>
          <a:noFill/>
          <a:ln w="19050"/>
        </p:spPr>
        <p:style>
          <a:lnRef idx="2">
            <a:schemeClr val="accent2"/>
          </a:lnRef>
          <a:fillRef idx="1">
            <a:schemeClr val="lt1"/>
          </a:fillRef>
          <a:effectRef idx="0">
            <a:schemeClr val="accent2"/>
          </a:effectRef>
          <a:fontRef idx="minor">
            <a:schemeClr val="dk1"/>
          </a:fontRef>
        </p:style>
      </p:cxnSp>
      <p:cxnSp>
        <p:nvCxnSpPr>
          <p:cNvPr id="13" name="直接连接符 12">
            <a:extLst>
              <a:ext uri="{FF2B5EF4-FFF2-40B4-BE49-F238E27FC236}">
                <a16:creationId xmlns:a16="http://schemas.microsoft.com/office/drawing/2014/main" id="{86A481C0-0E9B-46B5-B93C-F9D7FF59CBEA}"/>
              </a:ext>
            </a:extLst>
          </p:cNvPr>
          <p:cNvCxnSpPr>
            <a:cxnSpLocks/>
            <a:stCxn id="11" idx="2"/>
          </p:cNvCxnSpPr>
          <p:nvPr/>
        </p:nvCxnSpPr>
        <p:spPr>
          <a:xfrm>
            <a:off x="7035800" y="3464634"/>
            <a:ext cx="290753" cy="358683"/>
          </a:xfrm>
          <a:prstGeom prst="line">
            <a:avLst/>
          </a:prstGeom>
          <a:noFill/>
          <a:ln w="19050"/>
        </p:spPr>
        <p:style>
          <a:lnRef idx="2">
            <a:schemeClr val="accent2"/>
          </a:lnRef>
          <a:fillRef idx="1">
            <a:schemeClr val="lt1"/>
          </a:fillRef>
          <a:effectRef idx="0">
            <a:schemeClr val="accent2"/>
          </a:effectRef>
          <a:fontRef idx="minor">
            <a:schemeClr val="dk1"/>
          </a:fontRef>
        </p:style>
      </p:cxnSp>
      <p:sp>
        <p:nvSpPr>
          <p:cNvPr id="18" name="矩形 17">
            <a:extLst>
              <a:ext uri="{FF2B5EF4-FFF2-40B4-BE49-F238E27FC236}">
                <a16:creationId xmlns:a16="http://schemas.microsoft.com/office/drawing/2014/main" id="{B8BAF4E7-11A7-4D62-8B47-51C432774CAB}"/>
              </a:ext>
            </a:extLst>
          </p:cNvPr>
          <p:cNvSpPr/>
          <p:nvPr/>
        </p:nvSpPr>
        <p:spPr>
          <a:xfrm>
            <a:off x="3598576" y="3955362"/>
            <a:ext cx="2634054" cy="369332"/>
          </a:xfrm>
          <a:prstGeom prst="rect">
            <a:avLst/>
          </a:prstGeom>
        </p:spPr>
        <p:txBody>
          <a:bodyPr wrap="none">
            <a:spAutoFit/>
          </a:bodyPr>
          <a:lstStyle/>
          <a:p>
            <a:pPr lvl="1"/>
            <a:r>
              <a:rPr lang="en-US" altLang="zh-CN" dirty="0"/>
              <a:t>Feature 1 distribution</a:t>
            </a:r>
          </a:p>
        </p:txBody>
      </p:sp>
      <p:sp>
        <p:nvSpPr>
          <p:cNvPr id="20" name="矩形 19">
            <a:extLst>
              <a:ext uri="{FF2B5EF4-FFF2-40B4-BE49-F238E27FC236}">
                <a16:creationId xmlns:a16="http://schemas.microsoft.com/office/drawing/2014/main" id="{4FA22403-5DE3-42EA-986A-FF00F9B2CD0B}"/>
              </a:ext>
            </a:extLst>
          </p:cNvPr>
          <p:cNvSpPr/>
          <p:nvPr/>
        </p:nvSpPr>
        <p:spPr>
          <a:xfrm>
            <a:off x="6022023" y="3934691"/>
            <a:ext cx="2634054" cy="369332"/>
          </a:xfrm>
          <a:prstGeom prst="rect">
            <a:avLst/>
          </a:prstGeom>
        </p:spPr>
        <p:txBody>
          <a:bodyPr wrap="none">
            <a:spAutoFit/>
          </a:bodyPr>
          <a:lstStyle/>
          <a:p>
            <a:pPr lvl="1"/>
            <a:r>
              <a:rPr lang="en-US" altLang="zh-CN" dirty="0"/>
              <a:t>Feature 2 distribution</a:t>
            </a:r>
          </a:p>
        </p:txBody>
      </p:sp>
      <p:sp>
        <p:nvSpPr>
          <p:cNvPr id="22" name="矩形 21">
            <a:extLst>
              <a:ext uri="{FF2B5EF4-FFF2-40B4-BE49-F238E27FC236}">
                <a16:creationId xmlns:a16="http://schemas.microsoft.com/office/drawing/2014/main" id="{8A367E07-1798-498B-B2B1-0AF9C9813F24}"/>
              </a:ext>
            </a:extLst>
          </p:cNvPr>
          <p:cNvSpPr/>
          <p:nvPr/>
        </p:nvSpPr>
        <p:spPr>
          <a:xfrm>
            <a:off x="771684" y="4683377"/>
            <a:ext cx="7259002" cy="646331"/>
          </a:xfrm>
          <a:prstGeom prst="rect">
            <a:avLst/>
          </a:prstGeom>
        </p:spPr>
        <p:txBody>
          <a:bodyPr wrap="square">
            <a:spAutoFit/>
          </a:bodyPr>
          <a:lstStyle/>
          <a:p>
            <a:r>
              <a:rPr lang="en-US" altLang="zh-CN" dirty="0"/>
              <a:t>KL-Divergence is a metric of how different two probability distributions(like output of a layer) are from each other.</a:t>
            </a:r>
            <a:endParaRPr lang="zh-CN" altLang="en-US" dirty="0"/>
          </a:p>
        </p:txBody>
      </p:sp>
      <p:sp>
        <p:nvSpPr>
          <p:cNvPr id="23" name="矩形 22">
            <a:extLst>
              <a:ext uri="{FF2B5EF4-FFF2-40B4-BE49-F238E27FC236}">
                <a16:creationId xmlns:a16="http://schemas.microsoft.com/office/drawing/2014/main" id="{EBE17D48-9FDB-456A-8F4D-DC638942EC04}"/>
              </a:ext>
            </a:extLst>
          </p:cNvPr>
          <p:cNvSpPr/>
          <p:nvPr/>
        </p:nvSpPr>
        <p:spPr>
          <a:xfrm>
            <a:off x="771683" y="5487985"/>
            <a:ext cx="7640797" cy="646331"/>
          </a:xfrm>
          <a:prstGeom prst="rect">
            <a:avLst/>
          </a:prstGeom>
        </p:spPr>
        <p:txBody>
          <a:bodyPr wrap="square">
            <a:spAutoFit/>
          </a:bodyPr>
          <a:lstStyle/>
          <a:p>
            <a:r>
              <a:rPr lang="en-US" altLang="zh-CN" dirty="0"/>
              <a:t>Align features cross-modality(Modality-shared guiding loss) while keeping intra-modality nuances(Modality-specific guiding loss)</a:t>
            </a:r>
            <a:endParaRPr lang="zh-CN" altLang="en-US" dirty="0"/>
          </a:p>
        </p:txBody>
      </p:sp>
    </p:spTree>
    <p:extLst>
      <p:ext uri="{BB962C8B-B14F-4D97-AF65-F5344CB8AC3E}">
        <p14:creationId xmlns:p14="http://schemas.microsoft.com/office/powerpoint/2010/main" val="1715644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5" y="149878"/>
            <a:ext cx="6144181" cy="970615"/>
          </a:xfrm>
        </p:spPr>
        <p:txBody>
          <a:bodyPr>
            <a:noAutofit/>
          </a:bodyPr>
          <a:lstStyle/>
          <a:p>
            <a:r>
              <a:rPr lang="en-US" altLang="zh-CN" sz="3600" dirty="0">
                <a:latin typeface="+mn-lt"/>
              </a:rPr>
              <a:t>4.3 Method: Mutual learning style modality alignment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22</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a:xfrm>
            <a:off x="42580" y="1242647"/>
            <a:ext cx="7886700" cy="4581245"/>
          </a:xfrm>
        </p:spPr>
        <p:txBody>
          <a:bodyPr/>
          <a:lstStyle/>
          <a:p>
            <a:r>
              <a:rPr lang="en-US" altLang="zh-CN" dirty="0"/>
              <a:t>Modality-specific guiding loss</a:t>
            </a:r>
            <a:endParaRPr lang="zh-CN" altLang="en-US" dirty="0"/>
          </a:p>
        </p:txBody>
      </p:sp>
      <p:pic>
        <p:nvPicPr>
          <p:cNvPr id="3" name="图片 2">
            <a:extLst>
              <a:ext uri="{FF2B5EF4-FFF2-40B4-BE49-F238E27FC236}">
                <a16:creationId xmlns:a16="http://schemas.microsoft.com/office/drawing/2014/main" id="{CA744C9B-5A05-4175-B91F-ACC3E3E69138}"/>
              </a:ext>
            </a:extLst>
          </p:cNvPr>
          <p:cNvPicPr>
            <a:picLocks noChangeAspect="1"/>
          </p:cNvPicPr>
          <p:nvPr/>
        </p:nvPicPr>
        <p:blipFill>
          <a:blip r:embed="rId3"/>
          <a:stretch>
            <a:fillRect/>
          </a:stretch>
        </p:blipFill>
        <p:spPr>
          <a:xfrm>
            <a:off x="162687" y="2389824"/>
            <a:ext cx="5363987" cy="2135426"/>
          </a:xfrm>
          <a:prstGeom prst="rect">
            <a:avLst/>
          </a:prstGeom>
        </p:spPr>
      </p:pic>
      <p:pic>
        <p:nvPicPr>
          <p:cNvPr id="6" name="图片 5">
            <a:extLst>
              <a:ext uri="{FF2B5EF4-FFF2-40B4-BE49-F238E27FC236}">
                <a16:creationId xmlns:a16="http://schemas.microsoft.com/office/drawing/2014/main" id="{2ED10C59-79C4-4D0D-8EF6-88BBB2E07121}"/>
              </a:ext>
            </a:extLst>
          </p:cNvPr>
          <p:cNvPicPr>
            <a:picLocks noChangeAspect="1"/>
          </p:cNvPicPr>
          <p:nvPr/>
        </p:nvPicPr>
        <p:blipFill>
          <a:blip r:embed="rId4"/>
          <a:stretch>
            <a:fillRect/>
          </a:stretch>
        </p:blipFill>
        <p:spPr>
          <a:xfrm>
            <a:off x="5921686" y="2344603"/>
            <a:ext cx="2887034" cy="3002902"/>
          </a:xfrm>
          <a:prstGeom prst="rect">
            <a:avLst/>
          </a:prstGeom>
        </p:spPr>
      </p:pic>
      <p:sp>
        <p:nvSpPr>
          <p:cNvPr id="9" name="矩形 8">
            <a:extLst>
              <a:ext uri="{FF2B5EF4-FFF2-40B4-BE49-F238E27FC236}">
                <a16:creationId xmlns:a16="http://schemas.microsoft.com/office/drawing/2014/main" id="{68375120-AE99-4CD1-BF45-3B6BA27A830E}"/>
              </a:ext>
            </a:extLst>
          </p:cNvPr>
          <p:cNvSpPr/>
          <p:nvPr/>
        </p:nvSpPr>
        <p:spPr>
          <a:xfrm>
            <a:off x="5650899" y="1625665"/>
            <a:ext cx="2278381" cy="338554"/>
          </a:xfrm>
          <a:prstGeom prst="rect">
            <a:avLst/>
          </a:prstGeom>
        </p:spPr>
        <p:txBody>
          <a:bodyPr wrap="square">
            <a:spAutoFit/>
          </a:bodyPr>
          <a:lstStyle/>
          <a:p>
            <a:r>
              <a:rPr lang="en-US" altLang="zh-CN" sz="1600" dirty="0"/>
              <a:t>Infrared modality flow</a:t>
            </a:r>
            <a:endParaRPr lang="zh-CN" altLang="en-US" sz="1600" dirty="0"/>
          </a:p>
        </p:txBody>
      </p:sp>
      <p:sp>
        <p:nvSpPr>
          <p:cNvPr id="11" name="矩形 10">
            <a:extLst>
              <a:ext uri="{FF2B5EF4-FFF2-40B4-BE49-F238E27FC236}">
                <a16:creationId xmlns:a16="http://schemas.microsoft.com/office/drawing/2014/main" id="{E66E3619-20C6-4E9F-A220-3F45A3C10BC5}"/>
              </a:ext>
            </a:extLst>
          </p:cNvPr>
          <p:cNvSpPr/>
          <p:nvPr/>
        </p:nvSpPr>
        <p:spPr>
          <a:xfrm>
            <a:off x="5650899" y="1226034"/>
            <a:ext cx="1978940" cy="338554"/>
          </a:xfrm>
          <a:prstGeom prst="rect">
            <a:avLst/>
          </a:prstGeom>
        </p:spPr>
        <p:txBody>
          <a:bodyPr wrap="none">
            <a:spAutoFit/>
          </a:bodyPr>
          <a:lstStyle/>
          <a:p>
            <a:r>
              <a:rPr lang="en-US" altLang="zh-CN" sz="1600" dirty="0"/>
              <a:t>Visible modality flow</a:t>
            </a:r>
            <a:endParaRPr lang="zh-CN" altLang="en-US" sz="1600" dirty="0"/>
          </a:p>
        </p:txBody>
      </p:sp>
      <p:cxnSp>
        <p:nvCxnSpPr>
          <p:cNvPr id="12" name="直接箭头连接符 11">
            <a:extLst>
              <a:ext uri="{FF2B5EF4-FFF2-40B4-BE49-F238E27FC236}">
                <a16:creationId xmlns:a16="http://schemas.microsoft.com/office/drawing/2014/main" id="{640441CF-4631-4ACD-A763-AA9B9B1B4C58}"/>
              </a:ext>
            </a:extLst>
          </p:cNvPr>
          <p:cNvCxnSpPr>
            <a:cxnSpLocks/>
          </p:cNvCxnSpPr>
          <p:nvPr/>
        </p:nvCxnSpPr>
        <p:spPr>
          <a:xfrm>
            <a:off x="5249774" y="1402639"/>
            <a:ext cx="277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4905E7F-1732-46DB-AC09-578AE8077430}"/>
              </a:ext>
            </a:extLst>
          </p:cNvPr>
          <p:cNvCxnSpPr>
            <a:cxnSpLocks/>
          </p:cNvCxnSpPr>
          <p:nvPr/>
        </p:nvCxnSpPr>
        <p:spPr>
          <a:xfrm flipV="1">
            <a:off x="5249774" y="1796389"/>
            <a:ext cx="257592" cy="4964"/>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14" name="矩形 13">
            <a:extLst>
              <a:ext uri="{FF2B5EF4-FFF2-40B4-BE49-F238E27FC236}">
                <a16:creationId xmlns:a16="http://schemas.microsoft.com/office/drawing/2014/main" id="{1185B791-71BE-4DEC-8D17-E5ACE8C5422F}"/>
              </a:ext>
            </a:extLst>
          </p:cNvPr>
          <p:cNvSpPr/>
          <p:nvPr/>
        </p:nvSpPr>
        <p:spPr>
          <a:xfrm>
            <a:off x="5670207" y="1989436"/>
            <a:ext cx="2278381" cy="338554"/>
          </a:xfrm>
          <a:prstGeom prst="rect">
            <a:avLst/>
          </a:prstGeom>
        </p:spPr>
        <p:txBody>
          <a:bodyPr wrap="square">
            <a:spAutoFit/>
          </a:bodyPr>
          <a:lstStyle/>
          <a:p>
            <a:r>
              <a:rPr lang="en-US" altLang="zh-CN" sz="1600" dirty="0"/>
              <a:t>Shared flow</a:t>
            </a:r>
            <a:endParaRPr lang="zh-CN" altLang="en-US" sz="1600" dirty="0"/>
          </a:p>
        </p:txBody>
      </p:sp>
      <p:cxnSp>
        <p:nvCxnSpPr>
          <p:cNvPr id="15" name="直接箭头连接符 14">
            <a:extLst>
              <a:ext uri="{FF2B5EF4-FFF2-40B4-BE49-F238E27FC236}">
                <a16:creationId xmlns:a16="http://schemas.microsoft.com/office/drawing/2014/main" id="{88507942-8429-46EB-B3B6-E92021C467DA}"/>
              </a:ext>
            </a:extLst>
          </p:cNvPr>
          <p:cNvCxnSpPr>
            <a:cxnSpLocks/>
          </p:cNvCxnSpPr>
          <p:nvPr/>
        </p:nvCxnSpPr>
        <p:spPr>
          <a:xfrm flipV="1">
            <a:off x="5269082" y="2160160"/>
            <a:ext cx="257592" cy="4964"/>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8" name="矩形 17">
            <a:extLst>
              <a:ext uri="{FF2B5EF4-FFF2-40B4-BE49-F238E27FC236}">
                <a16:creationId xmlns:a16="http://schemas.microsoft.com/office/drawing/2014/main" id="{40703316-4F24-4BB8-BB9B-7AE08E254477}"/>
              </a:ext>
            </a:extLst>
          </p:cNvPr>
          <p:cNvSpPr/>
          <p:nvPr/>
        </p:nvSpPr>
        <p:spPr>
          <a:xfrm>
            <a:off x="1483359" y="2405064"/>
            <a:ext cx="3860801" cy="907237"/>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246728F0-66FA-43CD-8FFA-D90368E842DD}"/>
              </a:ext>
            </a:extLst>
          </p:cNvPr>
          <p:cNvCxnSpPr>
            <a:cxnSpLocks/>
            <a:stCxn id="21" idx="1"/>
          </p:cNvCxnSpPr>
          <p:nvPr/>
        </p:nvCxnSpPr>
        <p:spPr>
          <a:xfrm flipH="1" flipV="1">
            <a:off x="5344160" y="2843836"/>
            <a:ext cx="1113790" cy="349149"/>
          </a:xfrm>
          <a:prstGeom prst="line">
            <a:avLst/>
          </a:prstGeom>
          <a:noFill/>
          <a:ln w="19050"/>
        </p:spPr>
        <p:style>
          <a:lnRef idx="2">
            <a:schemeClr val="accent2"/>
          </a:lnRef>
          <a:fillRef idx="1">
            <a:schemeClr val="lt1"/>
          </a:fillRef>
          <a:effectRef idx="0">
            <a:schemeClr val="accent2"/>
          </a:effectRef>
          <a:fontRef idx="minor">
            <a:schemeClr val="dk1"/>
          </a:fontRef>
        </p:style>
      </p:cxnSp>
      <p:sp>
        <p:nvSpPr>
          <p:cNvPr id="21" name="矩形 20">
            <a:extLst>
              <a:ext uri="{FF2B5EF4-FFF2-40B4-BE49-F238E27FC236}">
                <a16:creationId xmlns:a16="http://schemas.microsoft.com/office/drawing/2014/main" id="{62147A0A-8CB8-4E41-AD6F-F3CBC4CFABC7}"/>
              </a:ext>
            </a:extLst>
          </p:cNvPr>
          <p:cNvSpPr/>
          <p:nvPr/>
        </p:nvSpPr>
        <p:spPr>
          <a:xfrm>
            <a:off x="6457950" y="2860449"/>
            <a:ext cx="836930" cy="665071"/>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EC51757-F417-4D4B-9C1A-30FA4F19BE1F}"/>
              </a:ext>
            </a:extLst>
          </p:cNvPr>
          <p:cNvSpPr/>
          <p:nvPr/>
        </p:nvSpPr>
        <p:spPr>
          <a:xfrm>
            <a:off x="843748" y="4665882"/>
            <a:ext cx="4916972" cy="923330"/>
          </a:xfrm>
          <a:prstGeom prst="rect">
            <a:avLst/>
          </a:prstGeom>
          <a:solidFill>
            <a:schemeClr val="bg1">
              <a:lumMod val="95000"/>
            </a:schemeClr>
          </a:solidFill>
        </p:spPr>
        <p:txBody>
          <a:bodyPr wrap="square">
            <a:spAutoFit/>
          </a:bodyPr>
          <a:lstStyle/>
          <a:p>
            <a:r>
              <a:rPr lang="zh-CN" altLang="en-US" dirty="0"/>
              <a:t>As the training images fed to each classifier come from a certain modality</a:t>
            </a:r>
            <a:r>
              <a:rPr lang="en-US" altLang="zh-CN" dirty="0"/>
              <a:t>, </a:t>
            </a:r>
            <a:r>
              <a:rPr lang="zh-CN" altLang="en-US" dirty="0"/>
              <a:t>the classifier learns the modality</a:t>
            </a:r>
            <a:r>
              <a:rPr lang="en-US" altLang="zh-CN" dirty="0"/>
              <a:t>-specific </a:t>
            </a:r>
            <a:r>
              <a:rPr lang="zh-CN" altLang="en-US" dirty="0"/>
              <a:t>knowledge</a:t>
            </a:r>
          </a:p>
        </p:txBody>
      </p:sp>
    </p:spTree>
    <p:extLst>
      <p:ext uri="{BB962C8B-B14F-4D97-AF65-F5344CB8AC3E}">
        <p14:creationId xmlns:p14="http://schemas.microsoft.com/office/powerpoint/2010/main" val="812414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5" y="149878"/>
            <a:ext cx="6144181" cy="970615"/>
          </a:xfrm>
        </p:spPr>
        <p:txBody>
          <a:bodyPr>
            <a:noAutofit/>
          </a:bodyPr>
          <a:lstStyle/>
          <a:p>
            <a:r>
              <a:rPr lang="en-US" altLang="zh-CN" sz="3600" dirty="0">
                <a:latin typeface="+mn-lt"/>
              </a:rPr>
              <a:t>4.3 Method: Mutual learning style modality alignment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23</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p:txBody>
          <a:bodyPr/>
          <a:lstStyle/>
          <a:p>
            <a:r>
              <a:rPr lang="en-US" altLang="zh-CN" dirty="0"/>
              <a:t>Modality-shared guiding loss</a:t>
            </a:r>
            <a:endParaRPr lang="zh-CN" altLang="en-US" dirty="0"/>
          </a:p>
        </p:txBody>
      </p:sp>
      <p:pic>
        <p:nvPicPr>
          <p:cNvPr id="5" name="图片 4">
            <a:extLst>
              <a:ext uri="{FF2B5EF4-FFF2-40B4-BE49-F238E27FC236}">
                <a16:creationId xmlns:a16="http://schemas.microsoft.com/office/drawing/2014/main" id="{A91D87F7-71A4-4056-ABF6-86DF79593595}"/>
              </a:ext>
            </a:extLst>
          </p:cNvPr>
          <p:cNvPicPr>
            <a:picLocks noChangeAspect="1"/>
          </p:cNvPicPr>
          <p:nvPr/>
        </p:nvPicPr>
        <p:blipFill>
          <a:blip r:embed="rId3"/>
          <a:stretch>
            <a:fillRect/>
          </a:stretch>
        </p:blipFill>
        <p:spPr>
          <a:xfrm>
            <a:off x="842962" y="2386012"/>
            <a:ext cx="4029075" cy="1609725"/>
          </a:xfrm>
          <a:prstGeom prst="rect">
            <a:avLst/>
          </a:prstGeom>
        </p:spPr>
      </p:pic>
      <p:pic>
        <p:nvPicPr>
          <p:cNvPr id="8" name="图片 7">
            <a:extLst>
              <a:ext uri="{FF2B5EF4-FFF2-40B4-BE49-F238E27FC236}">
                <a16:creationId xmlns:a16="http://schemas.microsoft.com/office/drawing/2014/main" id="{E4C14B6B-563C-42DD-BC44-5FC38990C639}"/>
              </a:ext>
            </a:extLst>
          </p:cNvPr>
          <p:cNvPicPr>
            <a:picLocks noChangeAspect="1"/>
          </p:cNvPicPr>
          <p:nvPr/>
        </p:nvPicPr>
        <p:blipFill>
          <a:blip r:embed="rId4"/>
          <a:stretch>
            <a:fillRect/>
          </a:stretch>
        </p:blipFill>
        <p:spPr>
          <a:xfrm>
            <a:off x="6006455" y="2268347"/>
            <a:ext cx="2887034" cy="3002902"/>
          </a:xfrm>
          <a:prstGeom prst="rect">
            <a:avLst/>
          </a:prstGeom>
        </p:spPr>
      </p:pic>
      <p:sp>
        <p:nvSpPr>
          <p:cNvPr id="11" name="矩形 10">
            <a:extLst>
              <a:ext uri="{FF2B5EF4-FFF2-40B4-BE49-F238E27FC236}">
                <a16:creationId xmlns:a16="http://schemas.microsoft.com/office/drawing/2014/main" id="{F9A127E6-AA22-4F05-B0CD-8BA33C361DA9}"/>
              </a:ext>
            </a:extLst>
          </p:cNvPr>
          <p:cNvSpPr/>
          <p:nvPr/>
        </p:nvSpPr>
        <p:spPr>
          <a:xfrm>
            <a:off x="1483359" y="2405064"/>
            <a:ext cx="3860801" cy="823911"/>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FC52B755-3481-408D-89BC-C173BCF07FB9}"/>
              </a:ext>
            </a:extLst>
          </p:cNvPr>
          <p:cNvCxnSpPr>
            <a:cxnSpLocks/>
            <a:stCxn id="13" idx="1"/>
          </p:cNvCxnSpPr>
          <p:nvPr/>
        </p:nvCxnSpPr>
        <p:spPr>
          <a:xfrm flipH="1" flipV="1">
            <a:off x="5344162" y="2843837"/>
            <a:ext cx="2123438" cy="300888"/>
          </a:xfrm>
          <a:prstGeom prst="line">
            <a:avLst/>
          </a:prstGeom>
          <a:noFill/>
          <a:ln w="19050"/>
        </p:spPr>
        <p:style>
          <a:lnRef idx="2">
            <a:schemeClr val="accent2"/>
          </a:lnRef>
          <a:fillRef idx="1">
            <a:schemeClr val="lt1"/>
          </a:fillRef>
          <a:effectRef idx="0">
            <a:schemeClr val="accent2"/>
          </a:effectRef>
          <a:fontRef idx="minor">
            <a:schemeClr val="dk1"/>
          </a:fontRef>
        </p:style>
      </p:cxnSp>
      <p:sp>
        <p:nvSpPr>
          <p:cNvPr id="13" name="矩形 12">
            <a:extLst>
              <a:ext uri="{FF2B5EF4-FFF2-40B4-BE49-F238E27FC236}">
                <a16:creationId xmlns:a16="http://schemas.microsoft.com/office/drawing/2014/main" id="{74B7C14B-1602-4BBC-8F65-B37C975B206B}"/>
              </a:ext>
            </a:extLst>
          </p:cNvPr>
          <p:cNvSpPr/>
          <p:nvPr/>
        </p:nvSpPr>
        <p:spPr>
          <a:xfrm>
            <a:off x="7467600" y="2860449"/>
            <a:ext cx="1425888" cy="568551"/>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395CDD58-9E01-42F2-99C5-287C39488150}"/>
                  </a:ext>
                </a:extLst>
              </p:cNvPr>
              <p:cNvSpPr/>
              <p:nvPr/>
            </p:nvSpPr>
            <p:spPr>
              <a:xfrm>
                <a:off x="427188" y="4095618"/>
                <a:ext cx="4916972" cy="1200329"/>
              </a:xfrm>
              <a:prstGeom prst="rect">
                <a:avLst/>
              </a:prstGeom>
              <a:solidFill>
                <a:schemeClr val="bg1">
                  <a:lumMod val="95000"/>
                </a:schemeClr>
              </a:solidFill>
            </p:spPr>
            <p:txBody>
              <a:bodyPr wrap="square">
                <a:spAutoFit/>
              </a:bodyPr>
              <a:lstStyle/>
              <a:p>
                <a:r>
                  <a:rPr lang="en-US" altLang="zh-CN" dirty="0"/>
                  <a:t>G</a:t>
                </a:r>
                <a:r>
                  <a:rPr lang="zh-CN" altLang="en-US" dirty="0"/>
                  <a:t>iven a feature </a:t>
                </a:r>
                <a14:m>
                  <m:oMath xmlns:m="http://schemas.openxmlformats.org/officeDocument/2006/math">
                    <m:r>
                      <a:rPr lang="zh-CN" altLang="en-US" b="1" i="1" dirty="0">
                        <a:latin typeface="Cambria Math" panose="02040503050406030204" pitchFamily="18" charset="0"/>
                      </a:rPr>
                      <m:t>𝒇</m:t>
                    </m:r>
                  </m:oMath>
                </a14:m>
                <a:r>
                  <a:rPr lang="zh-CN" altLang="en-US" dirty="0"/>
                  <a:t>, no matter which modality it comes from, if two modality</a:t>
                </a:r>
                <a:r>
                  <a:rPr lang="en-US" altLang="zh-CN" dirty="0"/>
                  <a:t>-</a:t>
                </a:r>
                <a:r>
                  <a:rPr lang="zh-CN" altLang="en-US" dirty="0"/>
                  <a:t>specific classifiers</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𝑟</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𝑣</m:t>
                        </m:r>
                      </m:sub>
                    </m:sSub>
                  </m:oMath>
                </a14:m>
                <a:r>
                  <a:rPr lang="en-US" altLang="zh-CN" dirty="0"/>
                  <a:t>)</a:t>
                </a:r>
                <a:r>
                  <a:rPr lang="zh-CN" altLang="en-US" dirty="0"/>
                  <a:t> provide the same prediction, it means the modality discrepancy is eliminated.</a:t>
                </a:r>
              </a:p>
            </p:txBody>
          </p:sp>
        </mc:Choice>
        <mc:Fallback xmlns="">
          <p:sp>
            <p:nvSpPr>
              <p:cNvPr id="15" name="矩形 14">
                <a:extLst>
                  <a:ext uri="{FF2B5EF4-FFF2-40B4-BE49-F238E27FC236}">
                    <a16:creationId xmlns:a16="http://schemas.microsoft.com/office/drawing/2014/main" id="{395CDD58-9E01-42F2-99C5-287C39488150}"/>
                  </a:ext>
                </a:extLst>
              </p:cNvPr>
              <p:cNvSpPr>
                <a:spLocks noRot="1" noChangeAspect="1" noMove="1" noResize="1" noEditPoints="1" noAdjustHandles="1" noChangeArrowheads="1" noChangeShapeType="1" noTextEdit="1"/>
              </p:cNvSpPr>
              <p:nvPr/>
            </p:nvSpPr>
            <p:spPr>
              <a:xfrm>
                <a:off x="427188" y="4095618"/>
                <a:ext cx="4916972" cy="1200329"/>
              </a:xfrm>
              <a:prstGeom prst="rect">
                <a:avLst/>
              </a:prstGeom>
              <a:blipFill>
                <a:blip r:embed="rId5"/>
                <a:stretch>
                  <a:fillRect l="-991" t="-3046"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4596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5" y="149878"/>
            <a:ext cx="6144181" cy="970615"/>
          </a:xfrm>
        </p:spPr>
        <p:txBody>
          <a:bodyPr>
            <a:noAutofit/>
          </a:bodyPr>
          <a:lstStyle/>
          <a:p>
            <a:r>
              <a:rPr lang="en-US" altLang="zh-CN" sz="3600" dirty="0">
                <a:latin typeface="+mn-lt"/>
              </a:rPr>
              <a:t>4.3 Method: Mutual learning style modality alignment</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24</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p:txBody>
          <a:bodyPr/>
          <a:lstStyle/>
          <a:p>
            <a:r>
              <a:rPr lang="en-US" altLang="zh-CN" dirty="0"/>
              <a:t>Mean-teacher mutual learning</a:t>
            </a:r>
            <a:endParaRPr lang="zh-CN" altLang="en-US" dirty="0"/>
          </a:p>
        </p:txBody>
      </p:sp>
      <p:pic>
        <p:nvPicPr>
          <p:cNvPr id="8" name="图片 7">
            <a:extLst>
              <a:ext uri="{FF2B5EF4-FFF2-40B4-BE49-F238E27FC236}">
                <a16:creationId xmlns:a16="http://schemas.microsoft.com/office/drawing/2014/main" id="{BA748EA4-79BC-4A7B-8722-2F2BDAE56A2D}"/>
              </a:ext>
            </a:extLst>
          </p:cNvPr>
          <p:cNvPicPr>
            <a:picLocks noChangeAspect="1"/>
          </p:cNvPicPr>
          <p:nvPr/>
        </p:nvPicPr>
        <p:blipFill>
          <a:blip r:embed="rId3"/>
          <a:stretch>
            <a:fillRect/>
          </a:stretch>
        </p:blipFill>
        <p:spPr>
          <a:xfrm>
            <a:off x="4495800" y="2328862"/>
            <a:ext cx="4543425" cy="1638300"/>
          </a:xfrm>
          <a:prstGeom prst="rect">
            <a:avLst/>
          </a:prstGeom>
        </p:spPr>
      </p:pic>
      <p:pic>
        <p:nvPicPr>
          <p:cNvPr id="9" name="图片 8">
            <a:extLst>
              <a:ext uri="{FF2B5EF4-FFF2-40B4-BE49-F238E27FC236}">
                <a16:creationId xmlns:a16="http://schemas.microsoft.com/office/drawing/2014/main" id="{486F79BF-AFE7-4976-9BCC-6A23BDB76A2D}"/>
              </a:ext>
            </a:extLst>
          </p:cNvPr>
          <p:cNvPicPr>
            <a:picLocks noChangeAspect="1"/>
          </p:cNvPicPr>
          <p:nvPr/>
        </p:nvPicPr>
        <p:blipFill>
          <a:blip r:embed="rId4"/>
          <a:stretch>
            <a:fillRect/>
          </a:stretch>
        </p:blipFill>
        <p:spPr>
          <a:xfrm>
            <a:off x="5414328" y="5243441"/>
            <a:ext cx="2905125" cy="655996"/>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13F9553-AC7A-4D72-BA0B-BA2031C43FB3}"/>
                  </a:ext>
                </a:extLst>
              </p:cNvPr>
              <p:cNvSpPr/>
              <p:nvPr/>
            </p:nvSpPr>
            <p:spPr>
              <a:xfrm>
                <a:off x="519747" y="5092073"/>
                <a:ext cx="3966528" cy="646331"/>
              </a:xfrm>
              <a:prstGeom prst="rect">
                <a:avLst/>
              </a:prstGeom>
            </p:spPr>
            <p:txBody>
              <a:bodyPr wrap="square">
                <a:spAutoFit/>
              </a:bodyPr>
              <a:lstStyle/>
              <a:p>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𝑀</m:t>
                        </m:r>
                      </m:sub>
                    </m:sSub>
                  </m:oMath>
                </a14:m>
                <a:r>
                  <a:rPr lang="zh-CN" altLang="en-US" dirty="0"/>
                  <a:t> </a:t>
                </a:r>
                <a:r>
                  <a:rPr lang="en-US" altLang="zh-CN" dirty="0"/>
                  <a:t>may</a:t>
                </a:r>
                <a:r>
                  <a:rPr lang="zh-CN" altLang="en-US" dirty="0"/>
                  <a:t> make the predictions of the two classifiers become similar quickly</a:t>
                </a:r>
              </a:p>
            </p:txBody>
          </p:sp>
        </mc:Choice>
        <mc:Fallback xmlns="">
          <p:sp>
            <p:nvSpPr>
              <p:cNvPr id="6" name="矩形 5">
                <a:extLst>
                  <a:ext uri="{FF2B5EF4-FFF2-40B4-BE49-F238E27FC236}">
                    <a16:creationId xmlns:a16="http://schemas.microsoft.com/office/drawing/2014/main" id="{E13F9553-AC7A-4D72-BA0B-BA2031C43FB3}"/>
                  </a:ext>
                </a:extLst>
              </p:cNvPr>
              <p:cNvSpPr>
                <a:spLocks noRot="1" noChangeAspect="1" noMove="1" noResize="1" noEditPoints="1" noAdjustHandles="1" noChangeArrowheads="1" noChangeShapeType="1" noTextEdit="1"/>
              </p:cNvSpPr>
              <p:nvPr/>
            </p:nvSpPr>
            <p:spPr>
              <a:xfrm>
                <a:off x="519747" y="5092073"/>
                <a:ext cx="3966528" cy="646331"/>
              </a:xfrm>
              <a:prstGeom prst="rect">
                <a:avLst/>
              </a:prstGeom>
              <a:blipFill>
                <a:blip r:embed="rId5"/>
                <a:stretch>
                  <a:fillRect l="-1229" t="-4717" r="-154" b="-1415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EC38D0C5-9584-477D-935C-7F024F415CEF}"/>
              </a:ext>
            </a:extLst>
          </p:cNvPr>
          <p:cNvPicPr>
            <a:picLocks noChangeAspect="1"/>
          </p:cNvPicPr>
          <p:nvPr/>
        </p:nvPicPr>
        <p:blipFill>
          <a:blip r:embed="rId6"/>
          <a:stretch>
            <a:fillRect/>
          </a:stretch>
        </p:blipFill>
        <p:spPr>
          <a:xfrm>
            <a:off x="271462" y="2357437"/>
            <a:ext cx="4029075" cy="1609725"/>
          </a:xfrm>
          <a:prstGeom prst="rect">
            <a:avLst/>
          </a:prstGeom>
        </p:spPr>
      </p:pic>
      <p:cxnSp>
        <p:nvCxnSpPr>
          <p:cNvPr id="13" name="连接符: 曲线 12">
            <a:extLst>
              <a:ext uri="{FF2B5EF4-FFF2-40B4-BE49-F238E27FC236}">
                <a16:creationId xmlns:a16="http://schemas.microsoft.com/office/drawing/2014/main" id="{CDD06DAD-8A23-47BF-8154-BE04807D26DA}"/>
              </a:ext>
            </a:extLst>
          </p:cNvPr>
          <p:cNvCxnSpPr>
            <a:cxnSpLocks/>
            <a:stCxn id="11" idx="1"/>
          </p:cNvCxnSpPr>
          <p:nvPr/>
        </p:nvCxnSpPr>
        <p:spPr>
          <a:xfrm rot="10800000" flipH="1" flipV="1">
            <a:off x="271462" y="3162300"/>
            <a:ext cx="595310" cy="1647824"/>
          </a:xfrm>
          <a:prstGeom prst="curvedConnector4">
            <a:avLst>
              <a:gd name="adj1" fmla="val -38400"/>
              <a:gd name="adj2" fmla="val 103324"/>
            </a:avLst>
          </a:prstGeom>
          <a:ln w="190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A055206-FFFE-44CE-AA26-6A14BAC60BC0}"/>
                  </a:ext>
                </a:extLst>
              </p:cNvPr>
              <p:cNvSpPr/>
              <p:nvPr/>
            </p:nvSpPr>
            <p:spPr>
              <a:xfrm>
                <a:off x="866774" y="4587358"/>
                <a:ext cx="3072448" cy="369332"/>
              </a:xfrm>
              <a:prstGeom prst="rect">
                <a:avLst/>
              </a:prstGeom>
            </p:spPr>
            <p:txBody>
              <a:bodyPr wrap="square">
                <a:spAutoFit/>
              </a:bodyPr>
              <a:lstStyle/>
              <a:p>
                <a:r>
                  <a:rPr lang="en-US" altLang="zh-CN" dirty="0"/>
                  <a:t>A </a:t>
                </a:r>
                <a:r>
                  <a:rPr lang="en-US" altLang="zh-CN" b="1" dirty="0"/>
                  <a:t>shortcut</a:t>
                </a:r>
                <a:r>
                  <a:rPr lang="en-US" altLang="zh-CN" dirty="0"/>
                  <a:t> solution: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 </m:t>
                    </m:r>
                  </m:oMath>
                </a14:m>
                <a:endParaRPr lang="zh-CN" altLang="en-US" dirty="0"/>
              </a:p>
            </p:txBody>
          </p:sp>
        </mc:Choice>
        <mc:Fallback xmlns="">
          <p:sp>
            <p:nvSpPr>
              <p:cNvPr id="15" name="矩形 14">
                <a:extLst>
                  <a:ext uri="{FF2B5EF4-FFF2-40B4-BE49-F238E27FC236}">
                    <a16:creationId xmlns:a16="http://schemas.microsoft.com/office/drawing/2014/main" id="{FA055206-FFFE-44CE-AA26-6A14BAC60BC0}"/>
                  </a:ext>
                </a:extLst>
              </p:cNvPr>
              <p:cNvSpPr>
                <a:spLocks noRot="1" noChangeAspect="1" noMove="1" noResize="1" noEditPoints="1" noAdjustHandles="1" noChangeArrowheads="1" noChangeShapeType="1" noTextEdit="1"/>
              </p:cNvSpPr>
              <p:nvPr/>
            </p:nvSpPr>
            <p:spPr>
              <a:xfrm>
                <a:off x="866774" y="4587358"/>
                <a:ext cx="3072448" cy="369332"/>
              </a:xfrm>
              <a:prstGeom prst="rect">
                <a:avLst/>
              </a:prstGeom>
              <a:blipFill>
                <a:blip r:embed="rId7"/>
                <a:stretch>
                  <a:fillRect l="-1587" t="-10000" b="-26667"/>
                </a:stretch>
              </a:blipFill>
            </p:spPr>
            <p:txBody>
              <a:bodyPr/>
              <a:lstStyle/>
              <a:p>
                <a:r>
                  <a:rPr lang="zh-CN" altLang="en-US">
                    <a:noFill/>
                  </a:rPr>
                  <a:t> </a:t>
                </a:r>
              </a:p>
            </p:txBody>
          </p:sp>
        </mc:Fallback>
      </mc:AlternateContent>
      <p:cxnSp>
        <p:nvCxnSpPr>
          <p:cNvPr id="17" name="直接连接符 16">
            <a:extLst>
              <a:ext uri="{FF2B5EF4-FFF2-40B4-BE49-F238E27FC236}">
                <a16:creationId xmlns:a16="http://schemas.microsoft.com/office/drawing/2014/main" id="{16B01282-47D4-4860-8195-2C20454B7D9D}"/>
              </a:ext>
            </a:extLst>
          </p:cNvPr>
          <p:cNvCxnSpPr>
            <a:cxnSpLocks/>
          </p:cNvCxnSpPr>
          <p:nvPr/>
        </p:nvCxnSpPr>
        <p:spPr>
          <a:xfrm>
            <a:off x="4495800" y="2357437"/>
            <a:ext cx="0" cy="2102497"/>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3" name="连接符: 曲线 22">
            <a:extLst>
              <a:ext uri="{FF2B5EF4-FFF2-40B4-BE49-F238E27FC236}">
                <a16:creationId xmlns:a16="http://schemas.microsoft.com/office/drawing/2014/main" id="{6172E8E1-55B2-46C8-A2DA-2A5783830D09}"/>
              </a:ext>
            </a:extLst>
          </p:cNvPr>
          <p:cNvCxnSpPr>
            <a:cxnSpLocks/>
            <a:endCxn id="9" idx="1"/>
          </p:cNvCxnSpPr>
          <p:nvPr/>
        </p:nvCxnSpPr>
        <p:spPr>
          <a:xfrm rot="5400000">
            <a:off x="5019702" y="3823626"/>
            <a:ext cx="2142439" cy="1353186"/>
          </a:xfrm>
          <a:prstGeom prst="curvedConnector4">
            <a:avLst>
              <a:gd name="adj1" fmla="val 20560"/>
              <a:gd name="adj2" fmla="val 158423"/>
            </a:avLst>
          </a:prstGeom>
          <a:ln w="19050">
            <a:solidFill>
              <a:schemeClr val="accent5"/>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E9465460-DDB8-414F-B497-507A1B6021B6}"/>
                  </a:ext>
                </a:extLst>
              </p:cNvPr>
              <p:cNvSpPr/>
              <p:nvPr/>
            </p:nvSpPr>
            <p:spPr>
              <a:xfrm>
                <a:off x="4969350" y="4038554"/>
                <a:ext cx="3784117" cy="923330"/>
              </a:xfrm>
              <a:prstGeom prst="rect">
                <a:avLst/>
              </a:prstGeom>
            </p:spPr>
            <p:txBody>
              <a:bodyPr wrap="square">
                <a:spAutoFit/>
              </a:bodyPr>
              <a:lstStyle/>
              <a:p>
                <a:r>
                  <a:rPr lang="en-US" altLang="zh-CN" b="1" dirty="0"/>
                  <a:t>Momentum update </a:t>
                </a:r>
                <a:r>
                  <a:rPr lang="en-US" altLang="zh-CN" dirty="0"/>
                  <a:t>: to avoid early collapse, keep a exponential moving average of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𝑟</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𝑣</m:t>
                        </m:r>
                      </m:sub>
                    </m:sSub>
                    <m:r>
                      <a:rPr lang="en-US" altLang="zh-CN" i="1">
                        <a:latin typeface="Cambria Math" panose="02040503050406030204" pitchFamily="18" charset="0"/>
                      </a:rPr>
                      <m:t> </m:t>
                    </m:r>
                  </m:oMath>
                </a14:m>
                <a:r>
                  <a:rPr lang="en-US" altLang="zh-CN" dirty="0"/>
                  <a:t>for KL loss</a:t>
                </a:r>
                <a:endParaRPr lang="zh-CN" altLang="en-US" dirty="0"/>
              </a:p>
            </p:txBody>
          </p:sp>
        </mc:Choice>
        <mc:Fallback xmlns="">
          <p:sp>
            <p:nvSpPr>
              <p:cNvPr id="35" name="矩形 34">
                <a:extLst>
                  <a:ext uri="{FF2B5EF4-FFF2-40B4-BE49-F238E27FC236}">
                    <a16:creationId xmlns:a16="http://schemas.microsoft.com/office/drawing/2014/main" id="{E9465460-DDB8-414F-B497-507A1B6021B6}"/>
                  </a:ext>
                </a:extLst>
              </p:cNvPr>
              <p:cNvSpPr>
                <a:spLocks noRot="1" noChangeAspect="1" noMove="1" noResize="1" noEditPoints="1" noAdjustHandles="1" noChangeArrowheads="1" noChangeShapeType="1" noTextEdit="1"/>
              </p:cNvSpPr>
              <p:nvPr/>
            </p:nvSpPr>
            <p:spPr>
              <a:xfrm>
                <a:off x="4969350" y="4038554"/>
                <a:ext cx="3784117" cy="923330"/>
              </a:xfrm>
              <a:prstGeom prst="rect">
                <a:avLst/>
              </a:prstGeom>
              <a:blipFill>
                <a:blip r:embed="rId8"/>
                <a:stretch>
                  <a:fillRect l="-1288" t="-3289"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0933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5" y="149878"/>
            <a:ext cx="6144181" cy="970615"/>
          </a:xfrm>
        </p:spPr>
        <p:txBody>
          <a:bodyPr>
            <a:noAutofit/>
          </a:bodyPr>
          <a:lstStyle/>
          <a:p>
            <a:r>
              <a:rPr lang="en-US" altLang="zh-CN" sz="3600" dirty="0">
                <a:latin typeface="+mn-lt"/>
              </a:rPr>
              <a:t>4.4 Method: Total loss</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25</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p:txBody>
          <a:bodyPr/>
          <a:lstStyle/>
          <a:p>
            <a:r>
              <a:rPr lang="en-US" altLang="zh-CN" dirty="0"/>
              <a:t>ID loss + Center cluster loss</a:t>
            </a:r>
            <a:endParaRPr lang="zh-CN" altLang="en-US" dirty="0"/>
          </a:p>
        </p:txBody>
      </p:sp>
      <p:pic>
        <p:nvPicPr>
          <p:cNvPr id="5" name="图片 4">
            <a:extLst>
              <a:ext uri="{FF2B5EF4-FFF2-40B4-BE49-F238E27FC236}">
                <a16:creationId xmlns:a16="http://schemas.microsoft.com/office/drawing/2014/main" id="{B014AA3C-50DA-4C58-A3F2-636F755FF2B8}"/>
              </a:ext>
            </a:extLst>
          </p:cNvPr>
          <p:cNvPicPr>
            <a:picLocks noChangeAspect="1"/>
          </p:cNvPicPr>
          <p:nvPr/>
        </p:nvPicPr>
        <p:blipFill>
          <a:blip r:embed="rId3"/>
          <a:stretch>
            <a:fillRect/>
          </a:stretch>
        </p:blipFill>
        <p:spPr>
          <a:xfrm>
            <a:off x="1085850" y="2218372"/>
            <a:ext cx="3486150" cy="1628775"/>
          </a:xfrm>
          <a:prstGeom prst="rect">
            <a:avLst/>
          </a:prstGeom>
        </p:spPr>
      </p:pic>
      <p:pic>
        <p:nvPicPr>
          <p:cNvPr id="7" name="图片 6">
            <a:extLst>
              <a:ext uri="{FF2B5EF4-FFF2-40B4-BE49-F238E27FC236}">
                <a16:creationId xmlns:a16="http://schemas.microsoft.com/office/drawing/2014/main" id="{70FC71D9-FDC1-48B1-9757-41BD2D47FE9F}"/>
              </a:ext>
            </a:extLst>
          </p:cNvPr>
          <p:cNvPicPr>
            <a:picLocks noChangeAspect="1"/>
          </p:cNvPicPr>
          <p:nvPr/>
        </p:nvPicPr>
        <p:blipFill>
          <a:blip r:embed="rId4"/>
          <a:stretch>
            <a:fillRect/>
          </a:stretch>
        </p:blipFill>
        <p:spPr>
          <a:xfrm>
            <a:off x="5774446" y="2190975"/>
            <a:ext cx="2887034" cy="3002902"/>
          </a:xfrm>
          <a:prstGeom prst="rect">
            <a:avLst/>
          </a:prstGeom>
        </p:spPr>
      </p:pic>
      <p:sp>
        <p:nvSpPr>
          <p:cNvPr id="8" name="矩形 7">
            <a:extLst>
              <a:ext uri="{FF2B5EF4-FFF2-40B4-BE49-F238E27FC236}">
                <a16:creationId xmlns:a16="http://schemas.microsoft.com/office/drawing/2014/main" id="{EBF93D4F-7EB9-4E97-B64D-460560FA187B}"/>
              </a:ext>
            </a:extLst>
          </p:cNvPr>
          <p:cNvSpPr/>
          <p:nvPr/>
        </p:nvSpPr>
        <p:spPr>
          <a:xfrm>
            <a:off x="1188721" y="2218372"/>
            <a:ext cx="3759199" cy="1628775"/>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FA1AF71E-CAAA-47C1-8B4F-604BC2E04385}"/>
              </a:ext>
            </a:extLst>
          </p:cNvPr>
          <p:cNvCxnSpPr>
            <a:cxnSpLocks/>
            <a:endCxn id="13" idx="1"/>
          </p:cNvCxnSpPr>
          <p:nvPr/>
        </p:nvCxnSpPr>
        <p:spPr>
          <a:xfrm flipV="1">
            <a:off x="4927600" y="2585720"/>
            <a:ext cx="1706880" cy="127000"/>
          </a:xfrm>
          <a:prstGeom prst="line">
            <a:avLst/>
          </a:prstGeom>
          <a:noFill/>
          <a:ln w="19050"/>
        </p:spPr>
        <p:style>
          <a:lnRef idx="2">
            <a:schemeClr val="accent2"/>
          </a:lnRef>
          <a:fillRef idx="1">
            <a:schemeClr val="lt1"/>
          </a:fillRef>
          <a:effectRef idx="0">
            <a:schemeClr val="accent2"/>
          </a:effectRef>
          <a:fontRef idx="minor">
            <a:schemeClr val="dk1"/>
          </a:fontRef>
        </p:style>
      </p:cxnSp>
      <p:sp>
        <p:nvSpPr>
          <p:cNvPr id="13" name="矩形 12">
            <a:extLst>
              <a:ext uri="{FF2B5EF4-FFF2-40B4-BE49-F238E27FC236}">
                <a16:creationId xmlns:a16="http://schemas.microsoft.com/office/drawing/2014/main" id="{8B554721-80CA-48AE-A420-618A62557418}"/>
              </a:ext>
            </a:extLst>
          </p:cNvPr>
          <p:cNvSpPr/>
          <p:nvPr/>
        </p:nvSpPr>
        <p:spPr>
          <a:xfrm>
            <a:off x="6634480" y="2458720"/>
            <a:ext cx="741680" cy="254000"/>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AE6513F-1DF2-4AB4-BBD1-227361206D3B}"/>
              </a:ext>
            </a:extLst>
          </p:cNvPr>
          <p:cNvSpPr/>
          <p:nvPr/>
        </p:nvSpPr>
        <p:spPr>
          <a:xfrm>
            <a:off x="1323975" y="4307452"/>
            <a:ext cx="4572000" cy="646331"/>
          </a:xfrm>
          <a:prstGeom prst="rect">
            <a:avLst/>
          </a:prstGeom>
        </p:spPr>
        <p:txBody>
          <a:bodyPr>
            <a:spAutoFit/>
          </a:bodyPr>
          <a:lstStyle/>
          <a:p>
            <a:r>
              <a:rPr lang="en-US" altLang="zh-CN" dirty="0"/>
              <a:t>After aligning the features of the two modalities, they are treated equally.</a:t>
            </a:r>
            <a:endParaRPr lang="zh-CN" altLang="en-US" dirty="0"/>
          </a:p>
        </p:txBody>
      </p:sp>
    </p:spTree>
    <p:extLst>
      <p:ext uri="{BB962C8B-B14F-4D97-AF65-F5344CB8AC3E}">
        <p14:creationId xmlns:p14="http://schemas.microsoft.com/office/powerpoint/2010/main" val="1062276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5" y="149878"/>
            <a:ext cx="6144181" cy="970615"/>
          </a:xfrm>
        </p:spPr>
        <p:txBody>
          <a:bodyPr>
            <a:noAutofit/>
          </a:bodyPr>
          <a:lstStyle/>
          <a:p>
            <a:r>
              <a:rPr lang="en-US" altLang="zh-CN" sz="3600" dirty="0">
                <a:latin typeface="+mn-lt"/>
              </a:rPr>
              <a:t>4.4 Method: Total loss</a:t>
            </a:r>
            <a:endParaRPr lang="zh-CN" altLang="en-US" sz="3600" dirty="0">
              <a:latin typeface="+mn-lt"/>
            </a:endParaRPr>
          </a:p>
        </p:txBody>
      </p:sp>
      <p:sp>
        <p:nvSpPr>
          <p:cNvPr id="4" name="灯片编号占位符 3"/>
          <p:cNvSpPr>
            <a:spLocks noGrp="1"/>
          </p:cNvSpPr>
          <p:nvPr>
            <p:ph type="sldNum" sz="quarter" idx="12"/>
          </p:nvPr>
        </p:nvSpPr>
        <p:spPr>
          <a:xfrm>
            <a:off x="6457950" y="6356351"/>
            <a:ext cx="2057400" cy="365125"/>
          </a:xfrm>
        </p:spPr>
        <p:txBody>
          <a:bodyPr/>
          <a:lstStyle/>
          <a:p>
            <a:fld id="{0A699C53-0D35-476E-B857-40C860CE2876}" type="slidenum">
              <a:rPr lang="zh-CN" altLang="en-US" smtClean="0"/>
              <a:t>26</a:t>
            </a:fld>
            <a:endParaRPr lang="zh-CN" altLang="en-US" dirty="0"/>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a:xfrm>
            <a:off x="628650" y="1479176"/>
            <a:ext cx="7886700" cy="4581245"/>
          </a:xfrm>
        </p:spPr>
        <p:txBody>
          <a:bodyPr/>
          <a:lstStyle/>
          <a:p>
            <a:r>
              <a:rPr lang="en-US" altLang="zh-CN" dirty="0"/>
              <a:t>ID loss + Center cluster loss</a:t>
            </a:r>
            <a:endParaRPr lang="zh-CN" altLang="en-US" dirty="0"/>
          </a:p>
        </p:txBody>
      </p:sp>
      <p:grpSp>
        <p:nvGrpSpPr>
          <p:cNvPr id="21" name="组合 20">
            <a:extLst>
              <a:ext uri="{FF2B5EF4-FFF2-40B4-BE49-F238E27FC236}">
                <a16:creationId xmlns:a16="http://schemas.microsoft.com/office/drawing/2014/main" id="{96DAD117-8454-4809-A779-D9C2A85E7013}"/>
              </a:ext>
            </a:extLst>
          </p:cNvPr>
          <p:cNvGrpSpPr/>
          <p:nvPr/>
        </p:nvGrpSpPr>
        <p:grpSpPr>
          <a:xfrm>
            <a:off x="1981552" y="4092911"/>
            <a:ext cx="1276021" cy="388751"/>
            <a:chOff x="521620" y="2568227"/>
            <a:chExt cx="2190747" cy="679740"/>
          </a:xfrm>
          <a:solidFill>
            <a:schemeClr val="accent3">
              <a:lumMod val="60000"/>
              <a:lumOff val="40000"/>
            </a:schemeClr>
          </a:solidFill>
        </p:grpSpPr>
        <p:sp>
          <p:nvSpPr>
            <p:cNvPr id="23" name="等腰三角形 22">
              <a:extLst>
                <a:ext uri="{FF2B5EF4-FFF2-40B4-BE49-F238E27FC236}">
                  <a16:creationId xmlns:a16="http://schemas.microsoft.com/office/drawing/2014/main" id="{373C423F-04B7-4ACB-B365-3D739E0B1CFE}"/>
                </a:ext>
              </a:extLst>
            </p:cNvPr>
            <p:cNvSpPr/>
            <p:nvPr/>
          </p:nvSpPr>
          <p:spPr>
            <a:xfrm>
              <a:off x="521620" y="2790334"/>
              <a:ext cx="355073" cy="369332"/>
            </a:xfrm>
            <a:prstGeom prst="triangle">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51F9E70C-0332-4046-8555-C2AA679A1E23}"/>
                </a:ext>
              </a:extLst>
            </p:cNvPr>
            <p:cNvSpPr/>
            <p:nvPr/>
          </p:nvSpPr>
          <p:spPr>
            <a:xfrm>
              <a:off x="606713" y="2604977"/>
              <a:ext cx="355073" cy="369332"/>
            </a:xfrm>
            <a:prstGeom prst="triangle">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12943D79-5663-4EA4-8EB2-C27A84C3F35D}"/>
                </a:ext>
              </a:extLst>
            </p:cNvPr>
            <p:cNvSpPr/>
            <p:nvPr/>
          </p:nvSpPr>
          <p:spPr>
            <a:xfrm>
              <a:off x="867054" y="2686825"/>
              <a:ext cx="355073" cy="369332"/>
            </a:xfrm>
            <a:prstGeom prst="triangle">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9BB44AED-BF66-4172-B442-1127FA6F3CC6}"/>
                </a:ext>
              </a:extLst>
            </p:cNvPr>
            <p:cNvSpPr/>
            <p:nvPr/>
          </p:nvSpPr>
          <p:spPr>
            <a:xfrm>
              <a:off x="2357294" y="2704817"/>
              <a:ext cx="355073" cy="369332"/>
            </a:xfrm>
            <a:prstGeom prst="triangle">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7A9C6B73-4332-4C34-B30E-37E8593EB179}"/>
                </a:ext>
              </a:extLst>
            </p:cNvPr>
            <p:cNvSpPr/>
            <p:nvPr/>
          </p:nvSpPr>
          <p:spPr>
            <a:xfrm>
              <a:off x="1031898" y="2878635"/>
              <a:ext cx="355073" cy="369332"/>
            </a:xfrm>
            <a:prstGeom prst="triangle">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74F112A0-8C88-48AC-A654-8F32E94D0ADE}"/>
                </a:ext>
              </a:extLst>
            </p:cNvPr>
            <p:cNvSpPr/>
            <p:nvPr/>
          </p:nvSpPr>
          <p:spPr>
            <a:xfrm>
              <a:off x="2190548" y="2789643"/>
              <a:ext cx="355073" cy="369332"/>
            </a:xfrm>
            <a:prstGeom prst="triangle">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FA783119-CA4D-4A9F-83E6-13FF2E6226CE}"/>
                </a:ext>
              </a:extLst>
            </p:cNvPr>
            <p:cNvSpPr/>
            <p:nvPr/>
          </p:nvSpPr>
          <p:spPr>
            <a:xfrm>
              <a:off x="1834323" y="2766221"/>
              <a:ext cx="355073" cy="369332"/>
            </a:xfrm>
            <a:prstGeom prst="triangle">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0" name="等腰三角形 29">
              <a:extLst>
                <a:ext uri="{FF2B5EF4-FFF2-40B4-BE49-F238E27FC236}">
                  <a16:creationId xmlns:a16="http://schemas.microsoft.com/office/drawing/2014/main" id="{36466464-60C4-42A0-B18D-85E776C0539F}"/>
                </a:ext>
              </a:extLst>
            </p:cNvPr>
            <p:cNvSpPr/>
            <p:nvPr/>
          </p:nvSpPr>
          <p:spPr>
            <a:xfrm>
              <a:off x="1554869" y="2813064"/>
              <a:ext cx="355073" cy="369332"/>
            </a:xfrm>
            <a:prstGeom prst="triangle">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31" name="等腰三角形 30">
              <a:extLst>
                <a:ext uri="{FF2B5EF4-FFF2-40B4-BE49-F238E27FC236}">
                  <a16:creationId xmlns:a16="http://schemas.microsoft.com/office/drawing/2014/main" id="{5C261988-927A-4E6E-B676-D0D575DD27CC}"/>
                </a:ext>
              </a:extLst>
            </p:cNvPr>
            <p:cNvSpPr/>
            <p:nvPr/>
          </p:nvSpPr>
          <p:spPr>
            <a:xfrm>
              <a:off x="1339027" y="2568227"/>
              <a:ext cx="355073" cy="369332"/>
            </a:xfrm>
            <a:prstGeom prst="triangle">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sp>
        <p:nvSpPr>
          <p:cNvPr id="54" name="椭圆 53">
            <a:extLst>
              <a:ext uri="{FF2B5EF4-FFF2-40B4-BE49-F238E27FC236}">
                <a16:creationId xmlns:a16="http://schemas.microsoft.com/office/drawing/2014/main" id="{A0771239-C937-4373-A511-67C545FE947D}"/>
              </a:ext>
            </a:extLst>
          </p:cNvPr>
          <p:cNvSpPr/>
          <p:nvPr/>
        </p:nvSpPr>
        <p:spPr>
          <a:xfrm rot="2096173">
            <a:off x="1488609" y="3707643"/>
            <a:ext cx="1627116" cy="267397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EA06D53-5857-40A9-9A59-873E7168CA1D}"/>
              </a:ext>
            </a:extLst>
          </p:cNvPr>
          <p:cNvPicPr>
            <a:picLocks noChangeAspect="1"/>
          </p:cNvPicPr>
          <p:nvPr/>
        </p:nvPicPr>
        <p:blipFill>
          <a:blip r:embed="rId3"/>
          <a:stretch>
            <a:fillRect/>
          </a:stretch>
        </p:blipFill>
        <p:spPr>
          <a:xfrm>
            <a:off x="993476" y="2103279"/>
            <a:ext cx="4528194" cy="1481703"/>
          </a:xfrm>
          <a:prstGeom prst="rect">
            <a:avLst/>
          </a:prstGeom>
        </p:spPr>
      </p:pic>
      <p:sp>
        <p:nvSpPr>
          <p:cNvPr id="123" name="矩形 122">
            <a:extLst>
              <a:ext uri="{FF2B5EF4-FFF2-40B4-BE49-F238E27FC236}">
                <a16:creationId xmlns:a16="http://schemas.microsoft.com/office/drawing/2014/main" id="{EAB7EF95-D83A-42D9-B61C-6A9294D726C7}"/>
              </a:ext>
            </a:extLst>
          </p:cNvPr>
          <p:cNvSpPr/>
          <p:nvPr/>
        </p:nvSpPr>
        <p:spPr>
          <a:xfrm>
            <a:off x="5038891" y="2187556"/>
            <a:ext cx="3315533" cy="646331"/>
          </a:xfrm>
          <a:prstGeom prst="rect">
            <a:avLst/>
          </a:prstGeom>
        </p:spPr>
        <p:txBody>
          <a:bodyPr wrap="square">
            <a:spAutoFit/>
          </a:bodyPr>
          <a:lstStyle/>
          <a:p>
            <a:r>
              <a:rPr lang="en-US" altLang="zh-CN" dirty="0"/>
              <a:t>A center loss and triplet loss on </a:t>
            </a:r>
            <a:r>
              <a:rPr lang="en-US" altLang="zh-CN" b="1" dirty="0"/>
              <a:t>cluster centers </a:t>
            </a:r>
            <a:r>
              <a:rPr lang="en-US" altLang="zh-CN" dirty="0"/>
              <a:t>of every ID  </a:t>
            </a:r>
            <a:endParaRPr lang="zh-CN" altLang="en-US" dirty="0"/>
          </a:p>
        </p:txBody>
      </p:sp>
      <p:sp>
        <p:nvSpPr>
          <p:cNvPr id="125" name="星形: 五角 124">
            <a:extLst>
              <a:ext uri="{FF2B5EF4-FFF2-40B4-BE49-F238E27FC236}">
                <a16:creationId xmlns:a16="http://schemas.microsoft.com/office/drawing/2014/main" id="{B9225FE9-D571-42C1-8C59-BA95DAD25A8D}"/>
              </a:ext>
            </a:extLst>
          </p:cNvPr>
          <p:cNvSpPr/>
          <p:nvPr/>
        </p:nvSpPr>
        <p:spPr>
          <a:xfrm>
            <a:off x="2154941" y="4964676"/>
            <a:ext cx="247653" cy="247653"/>
          </a:xfrm>
          <a:prstGeom prst="star5">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5BD4D81-2B2C-459F-BD29-5BB8ADC8DCE4}"/>
              </a:ext>
            </a:extLst>
          </p:cNvPr>
          <p:cNvSpPr/>
          <p:nvPr/>
        </p:nvSpPr>
        <p:spPr>
          <a:xfrm>
            <a:off x="1533525" y="5588492"/>
            <a:ext cx="238125" cy="238125"/>
          </a:xfrm>
          <a:prstGeom prst="ellipse">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7" name="椭圆 126">
            <a:extLst>
              <a:ext uri="{FF2B5EF4-FFF2-40B4-BE49-F238E27FC236}">
                <a16:creationId xmlns:a16="http://schemas.microsoft.com/office/drawing/2014/main" id="{43FB43E0-A800-434D-8C30-6A145C58D30A}"/>
              </a:ext>
            </a:extLst>
          </p:cNvPr>
          <p:cNvSpPr/>
          <p:nvPr/>
        </p:nvSpPr>
        <p:spPr>
          <a:xfrm>
            <a:off x="1685925" y="5740892"/>
            <a:ext cx="238125" cy="238125"/>
          </a:xfrm>
          <a:prstGeom prst="ellipse">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8" name="椭圆 127">
            <a:extLst>
              <a:ext uri="{FF2B5EF4-FFF2-40B4-BE49-F238E27FC236}">
                <a16:creationId xmlns:a16="http://schemas.microsoft.com/office/drawing/2014/main" id="{2478D02C-E07F-4F78-8D38-03F0E6B103FB}"/>
              </a:ext>
            </a:extLst>
          </p:cNvPr>
          <p:cNvSpPr/>
          <p:nvPr/>
        </p:nvSpPr>
        <p:spPr>
          <a:xfrm>
            <a:off x="1576739" y="5769794"/>
            <a:ext cx="238125" cy="238125"/>
          </a:xfrm>
          <a:prstGeom prst="ellipse">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9" name="椭圆 128">
            <a:extLst>
              <a:ext uri="{FF2B5EF4-FFF2-40B4-BE49-F238E27FC236}">
                <a16:creationId xmlns:a16="http://schemas.microsoft.com/office/drawing/2014/main" id="{3D4CE155-5DE2-4CB0-B010-86FE48124167}"/>
              </a:ext>
            </a:extLst>
          </p:cNvPr>
          <p:cNvSpPr/>
          <p:nvPr/>
        </p:nvSpPr>
        <p:spPr>
          <a:xfrm>
            <a:off x="1828137" y="5781594"/>
            <a:ext cx="238125" cy="238125"/>
          </a:xfrm>
          <a:prstGeom prst="ellipse">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0" name="椭圆 129">
            <a:extLst>
              <a:ext uri="{FF2B5EF4-FFF2-40B4-BE49-F238E27FC236}">
                <a16:creationId xmlns:a16="http://schemas.microsoft.com/office/drawing/2014/main" id="{4E3EA623-C974-421D-81C0-987F9FD5852F}"/>
              </a:ext>
            </a:extLst>
          </p:cNvPr>
          <p:cNvSpPr/>
          <p:nvPr/>
        </p:nvSpPr>
        <p:spPr>
          <a:xfrm>
            <a:off x="1896398" y="5941358"/>
            <a:ext cx="238125" cy="238125"/>
          </a:xfrm>
          <a:prstGeom prst="ellipse">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1" name="椭圆 130">
            <a:extLst>
              <a:ext uri="{FF2B5EF4-FFF2-40B4-BE49-F238E27FC236}">
                <a16:creationId xmlns:a16="http://schemas.microsoft.com/office/drawing/2014/main" id="{474695A9-0BCA-4F23-A822-19D2F6412D57}"/>
              </a:ext>
            </a:extLst>
          </p:cNvPr>
          <p:cNvSpPr/>
          <p:nvPr/>
        </p:nvSpPr>
        <p:spPr>
          <a:xfrm>
            <a:off x="1333188" y="5498331"/>
            <a:ext cx="238125" cy="238125"/>
          </a:xfrm>
          <a:prstGeom prst="ellipse">
            <a:avLst/>
          </a:prstGeom>
          <a:solidFill>
            <a:schemeClr val="accent3">
              <a:lumMod val="60000"/>
              <a:lumOff val="4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2" name="等腰三角形 131">
            <a:extLst>
              <a:ext uri="{FF2B5EF4-FFF2-40B4-BE49-F238E27FC236}">
                <a16:creationId xmlns:a16="http://schemas.microsoft.com/office/drawing/2014/main" id="{5285669C-C7A6-4282-9B0A-4629A8548175}"/>
              </a:ext>
            </a:extLst>
          </p:cNvPr>
          <p:cNvSpPr/>
          <p:nvPr/>
        </p:nvSpPr>
        <p:spPr>
          <a:xfrm rot="21071705">
            <a:off x="5756915" y="4448142"/>
            <a:ext cx="206816" cy="211225"/>
          </a:xfrm>
          <a:prstGeom prst="triangl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33" name="等腰三角形 132">
            <a:extLst>
              <a:ext uri="{FF2B5EF4-FFF2-40B4-BE49-F238E27FC236}">
                <a16:creationId xmlns:a16="http://schemas.microsoft.com/office/drawing/2014/main" id="{C3B51E94-313C-44A3-843E-E316BC7CED30}"/>
              </a:ext>
            </a:extLst>
          </p:cNvPr>
          <p:cNvSpPr/>
          <p:nvPr/>
        </p:nvSpPr>
        <p:spPr>
          <a:xfrm rot="21071705">
            <a:off x="4893811" y="4594031"/>
            <a:ext cx="206816" cy="211225"/>
          </a:xfrm>
          <a:prstGeom prst="triangl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34" name="等腰三角形 133">
            <a:extLst>
              <a:ext uri="{FF2B5EF4-FFF2-40B4-BE49-F238E27FC236}">
                <a16:creationId xmlns:a16="http://schemas.microsoft.com/office/drawing/2014/main" id="{5AD20E57-9C6D-4814-82C3-51D08D28188C}"/>
              </a:ext>
            </a:extLst>
          </p:cNvPr>
          <p:cNvSpPr/>
          <p:nvPr/>
        </p:nvSpPr>
        <p:spPr>
          <a:xfrm rot="21071705">
            <a:off x="5157038" y="4429430"/>
            <a:ext cx="206816" cy="211225"/>
          </a:xfrm>
          <a:prstGeom prst="triangl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35" name="等腰三角形 134">
            <a:extLst>
              <a:ext uri="{FF2B5EF4-FFF2-40B4-BE49-F238E27FC236}">
                <a16:creationId xmlns:a16="http://schemas.microsoft.com/office/drawing/2014/main" id="{6E1770AE-3AC0-4DD7-9A09-E68E4EEB10EF}"/>
              </a:ext>
            </a:extLst>
          </p:cNvPr>
          <p:cNvSpPr/>
          <p:nvPr/>
        </p:nvSpPr>
        <p:spPr>
          <a:xfrm rot="21071705">
            <a:off x="5064248" y="4547950"/>
            <a:ext cx="206816" cy="211225"/>
          </a:xfrm>
          <a:prstGeom prst="triangl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36" name="等腰三角形 135">
            <a:extLst>
              <a:ext uri="{FF2B5EF4-FFF2-40B4-BE49-F238E27FC236}">
                <a16:creationId xmlns:a16="http://schemas.microsoft.com/office/drawing/2014/main" id="{33D46509-6877-4807-A637-992E4414002F}"/>
              </a:ext>
            </a:extLst>
          </p:cNvPr>
          <p:cNvSpPr/>
          <p:nvPr/>
        </p:nvSpPr>
        <p:spPr>
          <a:xfrm rot="21071705">
            <a:off x="5349729" y="4560980"/>
            <a:ext cx="206816" cy="211225"/>
          </a:xfrm>
          <a:prstGeom prst="triangl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37" name="等腰三角形 136">
            <a:extLst>
              <a:ext uri="{FF2B5EF4-FFF2-40B4-BE49-F238E27FC236}">
                <a16:creationId xmlns:a16="http://schemas.microsoft.com/office/drawing/2014/main" id="{B3E5447A-4843-4F61-BB69-8D58E7F43E9A}"/>
              </a:ext>
            </a:extLst>
          </p:cNvPr>
          <p:cNvSpPr/>
          <p:nvPr/>
        </p:nvSpPr>
        <p:spPr>
          <a:xfrm rot="21071705">
            <a:off x="5357408" y="4336018"/>
            <a:ext cx="206816" cy="211225"/>
          </a:xfrm>
          <a:prstGeom prst="triangl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38" name="椭圆 137">
            <a:extLst>
              <a:ext uri="{FF2B5EF4-FFF2-40B4-BE49-F238E27FC236}">
                <a16:creationId xmlns:a16="http://schemas.microsoft.com/office/drawing/2014/main" id="{229E87D7-49D6-4840-BB70-71A468BD211E}"/>
              </a:ext>
            </a:extLst>
          </p:cNvPr>
          <p:cNvSpPr/>
          <p:nvPr/>
        </p:nvSpPr>
        <p:spPr>
          <a:xfrm rot="21071705">
            <a:off x="4655686" y="5745783"/>
            <a:ext cx="238125" cy="238125"/>
          </a:xfrm>
          <a:prstGeom prst="ellips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9" name="椭圆 138">
            <a:extLst>
              <a:ext uri="{FF2B5EF4-FFF2-40B4-BE49-F238E27FC236}">
                <a16:creationId xmlns:a16="http://schemas.microsoft.com/office/drawing/2014/main" id="{DB71F4AB-92EB-4B4A-93F2-8D9B6E96DF05}"/>
              </a:ext>
            </a:extLst>
          </p:cNvPr>
          <p:cNvSpPr/>
          <p:nvPr/>
        </p:nvSpPr>
        <p:spPr>
          <a:xfrm rot="21071705">
            <a:off x="4808086" y="5898183"/>
            <a:ext cx="238125" cy="238125"/>
          </a:xfrm>
          <a:prstGeom prst="ellips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0" name="椭圆 139">
            <a:extLst>
              <a:ext uri="{FF2B5EF4-FFF2-40B4-BE49-F238E27FC236}">
                <a16:creationId xmlns:a16="http://schemas.microsoft.com/office/drawing/2014/main" id="{13D8DB57-D763-466D-8DC7-0B9917170031}"/>
              </a:ext>
            </a:extLst>
          </p:cNvPr>
          <p:cNvSpPr/>
          <p:nvPr/>
        </p:nvSpPr>
        <p:spPr>
          <a:xfrm rot="21071705">
            <a:off x="5007174" y="5770529"/>
            <a:ext cx="238125" cy="238125"/>
          </a:xfrm>
          <a:prstGeom prst="ellips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1" name="椭圆 140">
            <a:extLst>
              <a:ext uri="{FF2B5EF4-FFF2-40B4-BE49-F238E27FC236}">
                <a16:creationId xmlns:a16="http://schemas.microsoft.com/office/drawing/2014/main" id="{8A45273B-69A3-4B97-AE72-29659AD6B9BD}"/>
              </a:ext>
            </a:extLst>
          </p:cNvPr>
          <p:cNvSpPr/>
          <p:nvPr/>
        </p:nvSpPr>
        <p:spPr>
          <a:xfrm rot="21071705">
            <a:off x="5227245" y="5859909"/>
            <a:ext cx="238125" cy="238125"/>
          </a:xfrm>
          <a:prstGeom prst="ellips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2" name="椭圆 141">
            <a:extLst>
              <a:ext uri="{FF2B5EF4-FFF2-40B4-BE49-F238E27FC236}">
                <a16:creationId xmlns:a16="http://schemas.microsoft.com/office/drawing/2014/main" id="{B4ECD7D4-1EEB-4A73-BFA6-EDFD9B4F23D2}"/>
              </a:ext>
            </a:extLst>
          </p:cNvPr>
          <p:cNvSpPr/>
          <p:nvPr/>
        </p:nvSpPr>
        <p:spPr>
          <a:xfrm rot="21071705">
            <a:off x="5489258" y="5924376"/>
            <a:ext cx="238125" cy="238125"/>
          </a:xfrm>
          <a:prstGeom prst="ellipse">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3" name="星形: 五角 142">
            <a:extLst>
              <a:ext uri="{FF2B5EF4-FFF2-40B4-BE49-F238E27FC236}">
                <a16:creationId xmlns:a16="http://schemas.microsoft.com/office/drawing/2014/main" id="{01157AA2-7560-4F79-BD3D-3B03A9B576D3}"/>
              </a:ext>
            </a:extLst>
          </p:cNvPr>
          <p:cNvSpPr/>
          <p:nvPr/>
        </p:nvSpPr>
        <p:spPr>
          <a:xfrm rot="21071705">
            <a:off x="5460816" y="5226156"/>
            <a:ext cx="247653" cy="247653"/>
          </a:xfrm>
          <a:prstGeom prst="star5">
            <a:avLst/>
          </a:prstGeom>
          <a:solidFill>
            <a:schemeClr val="accent6">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7" name="组合 146">
            <a:extLst>
              <a:ext uri="{FF2B5EF4-FFF2-40B4-BE49-F238E27FC236}">
                <a16:creationId xmlns:a16="http://schemas.microsoft.com/office/drawing/2014/main" id="{5AF49F8E-94FA-4A14-B54C-B28BDC898D7D}"/>
              </a:ext>
            </a:extLst>
          </p:cNvPr>
          <p:cNvGrpSpPr/>
          <p:nvPr/>
        </p:nvGrpSpPr>
        <p:grpSpPr>
          <a:xfrm>
            <a:off x="6838683" y="3284295"/>
            <a:ext cx="2096504" cy="2312652"/>
            <a:chOff x="7121824" y="3333750"/>
            <a:chExt cx="2096504" cy="2312652"/>
          </a:xfrm>
        </p:grpSpPr>
        <p:sp>
          <p:nvSpPr>
            <p:cNvPr id="55" name="等腰三角形 54">
              <a:extLst>
                <a:ext uri="{FF2B5EF4-FFF2-40B4-BE49-F238E27FC236}">
                  <a16:creationId xmlns:a16="http://schemas.microsoft.com/office/drawing/2014/main" id="{547DF284-EB63-4D3B-91E7-1A6E869BAFCB}"/>
                </a:ext>
              </a:extLst>
            </p:cNvPr>
            <p:cNvSpPr>
              <a:spLocks noChangeAspect="1"/>
            </p:cNvSpPr>
            <p:nvPr/>
          </p:nvSpPr>
          <p:spPr>
            <a:xfrm>
              <a:off x="7283355" y="3525898"/>
              <a:ext cx="179654" cy="180000"/>
            </a:xfrm>
            <a:prstGeom prst="triangle">
              <a:avLst/>
            </a:prstGeom>
            <a:noFill/>
            <a:ln>
              <a:solidFill>
                <a:schemeClr val="tx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C3351864-01BA-480A-93FE-526D703F0A75}"/>
                </a:ext>
              </a:extLst>
            </p:cNvPr>
            <p:cNvSpPr/>
            <p:nvPr/>
          </p:nvSpPr>
          <p:spPr>
            <a:xfrm>
              <a:off x="7411423" y="3419326"/>
              <a:ext cx="1806905" cy="369332"/>
            </a:xfrm>
            <a:prstGeom prst="rect">
              <a:avLst/>
            </a:prstGeom>
          </p:spPr>
          <p:txBody>
            <a:bodyPr wrap="none">
              <a:spAutoFit/>
            </a:bodyPr>
            <a:lstStyle/>
            <a:p>
              <a:r>
                <a:rPr lang="en-US" altLang="zh-CN" dirty="0"/>
                <a:t>Infrared modality</a:t>
              </a:r>
              <a:endParaRPr lang="zh-CN" altLang="en-US" dirty="0"/>
            </a:p>
          </p:txBody>
        </p:sp>
        <p:sp>
          <p:nvSpPr>
            <p:cNvPr id="70" name="矩形 69">
              <a:extLst>
                <a:ext uri="{FF2B5EF4-FFF2-40B4-BE49-F238E27FC236}">
                  <a16:creationId xmlns:a16="http://schemas.microsoft.com/office/drawing/2014/main" id="{0EB62562-2DEC-4FA7-826C-581A9760F4A0}"/>
                </a:ext>
              </a:extLst>
            </p:cNvPr>
            <p:cNvSpPr/>
            <p:nvPr/>
          </p:nvSpPr>
          <p:spPr>
            <a:xfrm>
              <a:off x="7430293" y="3820537"/>
              <a:ext cx="1773819" cy="369332"/>
            </a:xfrm>
            <a:prstGeom prst="rect">
              <a:avLst/>
            </a:prstGeom>
          </p:spPr>
          <p:txBody>
            <a:bodyPr wrap="none">
              <a:spAutoFit/>
            </a:bodyPr>
            <a:lstStyle/>
            <a:p>
              <a:r>
                <a:rPr lang="en-US" altLang="zh-CN" dirty="0"/>
                <a:t>Visible modality</a:t>
              </a:r>
              <a:endParaRPr lang="zh-CN" altLang="en-US" dirty="0"/>
            </a:p>
          </p:txBody>
        </p:sp>
        <p:sp>
          <p:nvSpPr>
            <p:cNvPr id="71" name="椭圆 70">
              <a:extLst>
                <a:ext uri="{FF2B5EF4-FFF2-40B4-BE49-F238E27FC236}">
                  <a16:creationId xmlns:a16="http://schemas.microsoft.com/office/drawing/2014/main" id="{32835E8C-CDC7-42D9-839F-F5C67D2A77AA}"/>
                </a:ext>
              </a:extLst>
            </p:cNvPr>
            <p:cNvSpPr>
              <a:spLocks noChangeAspect="1"/>
            </p:cNvSpPr>
            <p:nvPr/>
          </p:nvSpPr>
          <p:spPr>
            <a:xfrm>
              <a:off x="7296639" y="3940175"/>
              <a:ext cx="180000" cy="18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44" name="星形: 五角 143">
              <a:extLst>
                <a:ext uri="{FF2B5EF4-FFF2-40B4-BE49-F238E27FC236}">
                  <a16:creationId xmlns:a16="http://schemas.microsoft.com/office/drawing/2014/main" id="{DE2EA3B4-2652-4A25-9F44-52E71CDA0308}"/>
                </a:ext>
              </a:extLst>
            </p:cNvPr>
            <p:cNvSpPr/>
            <p:nvPr/>
          </p:nvSpPr>
          <p:spPr>
            <a:xfrm>
              <a:off x="7287596" y="4252213"/>
              <a:ext cx="247653" cy="247653"/>
            </a:xfrm>
            <a:prstGeom prst="star5">
              <a:avLst/>
            </a:prstGeom>
            <a:no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5" name="矩形 144">
              <a:extLst>
                <a:ext uri="{FF2B5EF4-FFF2-40B4-BE49-F238E27FC236}">
                  <a16:creationId xmlns:a16="http://schemas.microsoft.com/office/drawing/2014/main" id="{5C262192-06AA-4FA6-BA10-6B7D4D2E63C6}"/>
                </a:ext>
              </a:extLst>
            </p:cNvPr>
            <p:cNvSpPr/>
            <p:nvPr/>
          </p:nvSpPr>
          <p:spPr>
            <a:xfrm>
              <a:off x="7491981" y="4181690"/>
              <a:ext cx="1569660" cy="369332"/>
            </a:xfrm>
            <a:prstGeom prst="rect">
              <a:avLst/>
            </a:prstGeom>
          </p:spPr>
          <p:txBody>
            <a:bodyPr wrap="none">
              <a:spAutoFit/>
            </a:bodyPr>
            <a:lstStyle/>
            <a:p>
              <a:r>
                <a:rPr lang="en-US" altLang="zh-CN" dirty="0"/>
                <a:t>cluster centers </a:t>
              </a:r>
              <a:endParaRPr lang="zh-CN" altLang="en-US" dirty="0"/>
            </a:p>
          </p:txBody>
        </p:sp>
        <p:sp>
          <p:nvSpPr>
            <p:cNvPr id="146" name="矩形: 圆角 145">
              <a:extLst>
                <a:ext uri="{FF2B5EF4-FFF2-40B4-BE49-F238E27FC236}">
                  <a16:creationId xmlns:a16="http://schemas.microsoft.com/office/drawing/2014/main" id="{F21BF851-DD6C-4701-A742-B7F38B1E7DEA}"/>
                </a:ext>
              </a:extLst>
            </p:cNvPr>
            <p:cNvSpPr/>
            <p:nvPr/>
          </p:nvSpPr>
          <p:spPr>
            <a:xfrm>
              <a:off x="7121824" y="3333750"/>
              <a:ext cx="2057400" cy="135906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0846A590-77EE-47B6-A085-73ED75647457}"/>
                </a:ext>
              </a:extLst>
            </p:cNvPr>
            <p:cNvSpPr/>
            <p:nvPr/>
          </p:nvSpPr>
          <p:spPr>
            <a:xfrm>
              <a:off x="7501257" y="4888784"/>
              <a:ext cx="1178528" cy="369332"/>
            </a:xfrm>
            <a:prstGeom prst="rect">
              <a:avLst/>
            </a:prstGeom>
          </p:spPr>
          <p:txBody>
            <a:bodyPr wrap="none">
              <a:spAutoFit/>
            </a:bodyPr>
            <a:lstStyle/>
            <a:p>
              <a:r>
                <a:rPr lang="en-US" altLang="zh-CN" dirty="0"/>
                <a:t>Push away</a:t>
              </a:r>
              <a:endParaRPr lang="zh-CN" altLang="en-US" dirty="0"/>
            </a:p>
          </p:txBody>
        </p:sp>
        <p:sp>
          <p:nvSpPr>
            <p:cNvPr id="183" name="矩形 182">
              <a:extLst>
                <a:ext uri="{FF2B5EF4-FFF2-40B4-BE49-F238E27FC236}">
                  <a16:creationId xmlns:a16="http://schemas.microsoft.com/office/drawing/2014/main" id="{EC379B93-1CB9-4BF5-B875-759B015CF8CB}"/>
                </a:ext>
              </a:extLst>
            </p:cNvPr>
            <p:cNvSpPr/>
            <p:nvPr/>
          </p:nvSpPr>
          <p:spPr>
            <a:xfrm>
              <a:off x="7535249" y="5277070"/>
              <a:ext cx="1165704" cy="369332"/>
            </a:xfrm>
            <a:prstGeom prst="rect">
              <a:avLst/>
            </a:prstGeom>
          </p:spPr>
          <p:txBody>
            <a:bodyPr wrap="none">
              <a:spAutoFit/>
            </a:bodyPr>
            <a:lstStyle/>
            <a:p>
              <a:r>
                <a:rPr lang="en-US" altLang="zh-CN" dirty="0"/>
                <a:t>Pull closer</a:t>
              </a:r>
              <a:endParaRPr lang="zh-CN" altLang="en-US" dirty="0"/>
            </a:p>
          </p:txBody>
        </p:sp>
      </p:grpSp>
      <p:sp>
        <p:nvSpPr>
          <p:cNvPr id="148" name="椭圆 147">
            <a:extLst>
              <a:ext uri="{FF2B5EF4-FFF2-40B4-BE49-F238E27FC236}">
                <a16:creationId xmlns:a16="http://schemas.microsoft.com/office/drawing/2014/main" id="{1C11F168-67ED-4E01-B7BB-7E7EE64DD894}"/>
              </a:ext>
            </a:extLst>
          </p:cNvPr>
          <p:cNvSpPr/>
          <p:nvPr/>
        </p:nvSpPr>
        <p:spPr>
          <a:xfrm rot="892083">
            <a:off x="4570939" y="4272509"/>
            <a:ext cx="1597519" cy="216007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箭头连接符 151">
            <a:extLst>
              <a:ext uri="{FF2B5EF4-FFF2-40B4-BE49-F238E27FC236}">
                <a16:creationId xmlns:a16="http://schemas.microsoft.com/office/drawing/2014/main" id="{CFC88E01-B44B-46D8-AC1F-55D8519C1C28}"/>
              </a:ext>
            </a:extLst>
          </p:cNvPr>
          <p:cNvCxnSpPr>
            <a:stCxn id="27" idx="3"/>
            <a:endCxn id="125" idx="0"/>
          </p:cNvCxnSpPr>
          <p:nvPr/>
        </p:nvCxnSpPr>
        <p:spPr>
          <a:xfrm flipH="1">
            <a:off x="2278768" y="4481662"/>
            <a:ext cx="103408" cy="48301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F1E0BE4C-F3D8-4DD6-A0FF-DA70CB969FC5}"/>
              </a:ext>
            </a:extLst>
          </p:cNvPr>
          <p:cNvCxnSpPr>
            <a:cxnSpLocks/>
            <a:stCxn id="125" idx="2"/>
            <a:endCxn id="126" idx="6"/>
          </p:cNvCxnSpPr>
          <p:nvPr/>
        </p:nvCxnSpPr>
        <p:spPr>
          <a:xfrm flipH="1">
            <a:off x="1771650" y="5212328"/>
            <a:ext cx="430589" cy="4952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3B4A43E4-5DE1-4815-A31E-0D1774A2B39C}"/>
              </a:ext>
            </a:extLst>
          </p:cNvPr>
          <p:cNvCxnSpPr>
            <a:cxnSpLocks/>
            <a:stCxn id="136" idx="3"/>
            <a:endCxn id="143" idx="0"/>
          </p:cNvCxnSpPr>
          <p:nvPr/>
        </p:nvCxnSpPr>
        <p:spPr>
          <a:xfrm>
            <a:off x="5469303" y="4770960"/>
            <a:ext cx="96386" cy="4566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47964875-242F-4AB5-BBF0-59C2AD952C9C}"/>
              </a:ext>
            </a:extLst>
          </p:cNvPr>
          <p:cNvCxnSpPr>
            <a:cxnSpLocks/>
          </p:cNvCxnSpPr>
          <p:nvPr/>
        </p:nvCxnSpPr>
        <p:spPr>
          <a:xfrm flipH="1">
            <a:off x="6648584" y="5431318"/>
            <a:ext cx="441457"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2C582396-6813-4E13-9565-C71C689ED613}"/>
              </a:ext>
            </a:extLst>
          </p:cNvPr>
          <p:cNvCxnSpPr>
            <a:cxnSpLocks/>
            <a:stCxn id="143" idx="1"/>
            <a:endCxn id="125" idx="4"/>
          </p:cNvCxnSpPr>
          <p:nvPr/>
        </p:nvCxnSpPr>
        <p:spPr>
          <a:xfrm flipH="1" flipV="1">
            <a:off x="2402594" y="5059271"/>
            <a:ext cx="3055207" cy="280779"/>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9" name="弧形 168">
            <a:extLst>
              <a:ext uri="{FF2B5EF4-FFF2-40B4-BE49-F238E27FC236}">
                <a16:creationId xmlns:a16="http://schemas.microsoft.com/office/drawing/2014/main" id="{644B40CE-101E-4CD1-86CE-956ED579005C}"/>
              </a:ext>
            </a:extLst>
          </p:cNvPr>
          <p:cNvSpPr/>
          <p:nvPr/>
        </p:nvSpPr>
        <p:spPr>
          <a:xfrm rot="1028934">
            <a:off x="587123" y="3471161"/>
            <a:ext cx="3539073" cy="3482331"/>
          </a:xfrm>
          <a:prstGeom prst="arc">
            <a:avLst>
              <a:gd name="adj1" fmla="val 17274042"/>
              <a:gd name="adj2" fmla="val 131152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72" name="直接连接符 171">
            <a:extLst>
              <a:ext uri="{FF2B5EF4-FFF2-40B4-BE49-F238E27FC236}">
                <a16:creationId xmlns:a16="http://schemas.microsoft.com/office/drawing/2014/main" id="{0A07DCE2-1396-4AD2-9EF8-42D3D0958773}"/>
              </a:ext>
            </a:extLst>
          </p:cNvPr>
          <p:cNvCxnSpPr>
            <a:cxnSpLocks/>
            <a:stCxn id="125" idx="3"/>
          </p:cNvCxnSpPr>
          <p:nvPr/>
        </p:nvCxnSpPr>
        <p:spPr>
          <a:xfrm>
            <a:off x="2355296" y="5212328"/>
            <a:ext cx="1692829" cy="557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左大括号 173">
            <a:extLst>
              <a:ext uri="{FF2B5EF4-FFF2-40B4-BE49-F238E27FC236}">
                <a16:creationId xmlns:a16="http://schemas.microsoft.com/office/drawing/2014/main" id="{F012FA0D-A5CE-4CE7-A382-F431A7C0576E}"/>
              </a:ext>
            </a:extLst>
          </p:cNvPr>
          <p:cNvSpPr/>
          <p:nvPr/>
        </p:nvSpPr>
        <p:spPr>
          <a:xfrm rot="17299012">
            <a:off x="3096883" y="4959852"/>
            <a:ext cx="153826" cy="126069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6" name="矩形 175">
                <a:extLst>
                  <a:ext uri="{FF2B5EF4-FFF2-40B4-BE49-F238E27FC236}">
                    <a16:creationId xmlns:a16="http://schemas.microsoft.com/office/drawing/2014/main" id="{9E73440D-C2E5-4DAF-A5E0-B6BE4995A27D}"/>
                  </a:ext>
                </a:extLst>
              </p:cNvPr>
              <p:cNvSpPr/>
              <p:nvPr/>
            </p:nvSpPr>
            <p:spPr>
              <a:xfrm>
                <a:off x="2900572" y="5608650"/>
                <a:ext cx="4074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𝝆</m:t>
                      </m:r>
                    </m:oMath>
                  </m:oMathPara>
                </a14:m>
                <a:endParaRPr lang="zh-CN" altLang="en-US" sz="2000" b="1" dirty="0"/>
              </a:p>
            </p:txBody>
          </p:sp>
        </mc:Choice>
        <mc:Fallback xmlns="">
          <p:sp>
            <p:nvSpPr>
              <p:cNvPr id="176" name="矩形 175">
                <a:extLst>
                  <a:ext uri="{FF2B5EF4-FFF2-40B4-BE49-F238E27FC236}">
                    <a16:creationId xmlns:a16="http://schemas.microsoft.com/office/drawing/2014/main" id="{9E73440D-C2E5-4DAF-A5E0-B6BE4995A27D}"/>
                  </a:ext>
                </a:extLst>
              </p:cNvPr>
              <p:cNvSpPr>
                <a:spLocks noRot="1" noChangeAspect="1" noMove="1" noResize="1" noEditPoints="1" noAdjustHandles="1" noChangeArrowheads="1" noChangeShapeType="1" noTextEdit="1"/>
              </p:cNvSpPr>
              <p:nvPr/>
            </p:nvSpPr>
            <p:spPr>
              <a:xfrm>
                <a:off x="2900572" y="5608650"/>
                <a:ext cx="407484" cy="400110"/>
              </a:xfrm>
              <a:prstGeom prst="rect">
                <a:avLst/>
              </a:prstGeom>
              <a:blipFill>
                <a:blip r:embed="rId4"/>
                <a:stretch>
                  <a:fillRect b="-9091"/>
                </a:stretch>
              </a:blipFill>
            </p:spPr>
            <p:txBody>
              <a:bodyPr/>
              <a:lstStyle/>
              <a:p>
                <a:r>
                  <a:rPr lang="zh-CN" altLang="en-US">
                    <a:noFill/>
                  </a:rPr>
                  <a:t> </a:t>
                </a:r>
              </a:p>
            </p:txBody>
          </p:sp>
        </mc:Fallback>
      </mc:AlternateContent>
      <p:cxnSp>
        <p:nvCxnSpPr>
          <p:cNvPr id="177" name="直接箭头连接符 176">
            <a:extLst>
              <a:ext uri="{FF2B5EF4-FFF2-40B4-BE49-F238E27FC236}">
                <a16:creationId xmlns:a16="http://schemas.microsoft.com/office/drawing/2014/main" id="{12D8A574-ED9A-4565-A7A2-590B3A618DDA}"/>
              </a:ext>
            </a:extLst>
          </p:cNvPr>
          <p:cNvCxnSpPr>
            <a:cxnSpLocks/>
          </p:cNvCxnSpPr>
          <p:nvPr/>
        </p:nvCxnSpPr>
        <p:spPr>
          <a:xfrm flipH="1">
            <a:off x="6636218" y="5037057"/>
            <a:ext cx="453823" cy="7574"/>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矩形 183">
            <a:extLst>
              <a:ext uri="{FF2B5EF4-FFF2-40B4-BE49-F238E27FC236}">
                <a16:creationId xmlns:a16="http://schemas.microsoft.com/office/drawing/2014/main" id="{CBE6254F-DCC6-46E6-9AC3-722B75857222}"/>
              </a:ext>
            </a:extLst>
          </p:cNvPr>
          <p:cNvSpPr/>
          <p:nvPr/>
        </p:nvSpPr>
        <p:spPr>
          <a:xfrm>
            <a:off x="1135074" y="3854415"/>
            <a:ext cx="774571" cy="369332"/>
          </a:xfrm>
          <a:prstGeom prst="rect">
            <a:avLst/>
          </a:prstGeom>
        </p:spPr>
        <p:txBody>
          <a:bodyPr wrap="none">
            <a:spAutoFit/>
          </a:bodyPr>
          <a:lstStyle/>
          <a:p>
            <a:r>
              <a:rPr lang="en-US" altLang="zh-CN" dirty="0" err="1"/>
              <a:t>ID_42</a:t>
            </a:r>
            <a:endParaRPr lang="zh-CN" altLang="en-US" dirty="0"/>
          </a:p>
        </p:txBody>
      </p:sp>
      <p:sp>
        <p:nvSpPr>
          <p:cNvPr id="185" name="矩形 184">
            <a:extLst>
              <a:ext uri="{FF2B5EF4-FFF2-40B4-BE49-F238E27FC236}">
                <a16:creationId xmlns:a16="http://schemas.microsoft.com/office/drawing/2014/main" id="{0CCD3DF3-5735-42C9-B4F4-DF7D8D1A7FDE}"/>
              </a:ext>
            </a:extLst>
          </p:cNvPr>
          <p:cNvSpPr/>
          <p:nvPr/>
        </p:nvSpPr>
        <p:spPr>
          <a:xfrm>
            <a:off x="750579" y="5987364"/>
            <a:ext cx="774571" cy="369332"/>
          </a:xfrm>
          <a:prstGeom prst="rect">
            <a:avLst/>
          </a:prstGeom>
        </p:spPr>
        <p:txBody>
          <a:bodyPr wrap="none">
            <a:spAutoFit/>
          </a:bodyPr>
          <a:lstStyle/>
          <a:p>
            <a:r>
              <a:rPr lang="en-US" altLang="zh-CN" dirty="0" err="1"/>
              <a:t>ID_42</a:t>
            </a:r>
            <a:endParaRPr lang="zh-CN" altLang="en-US" dirty="0"/>
          </a:p>
        </p:txBody>
      </p:sp>
      <p:sp>
        <p:nvSpPr>
          <p:cNvPr id="186" name="矩形 185">
            <a:extLst>
              <a:ext uri="{FF2B5EF4-FFF2-40B4-BE49-F238E27FC236}">
                <a16:creationId xmlns:a16="http://schemas.microsoft.com/office/drawing/2014/main" id="{90133EE7-0CCD-4DDF-BB99-B93494897913}"/>
              </a:ext>
            </a:extLst>
          </p:cNvPr>
          <p:cNvSpPr/>
          <p:nvPr/>
        </p:nvSpPr>
        <p:spPr>
          <a:xfrm>
            <a:off x="5781105" y="6089320"/>
            <a:ext cx="889987" cy="369332"/>
          </a:xfrm>
          <a:prstGeom prst="rect">
            <a:avLst/>
          </a:prstGeom>
        </p:spPr>
        <p:txBody>
          <a:bodyPr wrap="none">
            <a:spAutoFit/>
          </a:bodyPr>
          <a:lstStyle/>
          <a:p>
            <a:r>
              <a:rPr lang="en-US" altLang="zh-CN" dirty="0" err="1"/>
              <a:t>ID_107</a:t>
            </a:r>
            <a:endParaRPr lang="zh-CN" altLang="en-US" dirty="0"/>
          </a:p>
        </p:txBody>
      </p:sp>
      <p:sp>
        <p:nvSpPr>
          <p:cNvPr id="187" name="矩形 186">
            <a:extLst>
              <a:ext uri="{FF2B5EF4-FFF2-40B4-BE49-F238E27FC236}">
                <a16:creationId xmlns:a16="http://schemas.microsoft.com/office/drawing/2014/main" id="{C37C9226-F542-44DB-91A5-B3552E484763}"/>
              </a:ext>
            </a:extLst>
          </p:cNvPr>
          <p:cNvSpPr/>
          <p:nvPr/>
        </p:nvSpPr>
        <p:spPr>
          <a:xfrm>
            <a:off x="5063033" y="3934752"/>
            <a:ext cx="889987" cy="369332"/>
          </a:xfrm>
          <a:prstGeom prst="rect">
            <a:avLst/>
          </a:prstGeom>
        </p:spPr>
        <p:txBody>
          <a:bodyPr wrap="none">
            <a:spAutoFit/>
          </a:bodyPr>
          <a:lstStyle/>
          <a:p>
            <a:r>
              <a:rPr lang="en-US" altLang="zh-CN" dirty="0" err="1"/>
              <a:t>ID_107</a:t>
            </a:r>
            <a:endParaRPr lang="zh-CN" altLang="en-US" dirty="0"/>
          </a:p>
        </p:txBody>
      </p:sp>
    </p:spTree>
    <p:extLst>
      <p:ext uri="{BB962C8B-B14F-4D97-AF65-F5344CB8AC3E}">
        <p14:creationId xmlns:p14="http://schemas.microsoft.com/office/powerpoint/2010/main" val="2658730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5" y="149878"/>
            <a:ext cx="6144181" cy="970615"/>
          </a:xfrm>
        </p:spPr>
        <p:txBody>
          <a:bodyPr>
            <a:noAutofit/>
          </a:bodyPr>
          <a:lstStyle/>
          <a:p>
            <a:r>
              <a:rPr lang="en-US" altLang="zh-CN" sz="3600" dirty="0">
                <a:latin typeface="+mn-lt"/>
              </a:rPr>
              <a:t>4.4 Method: Total loss</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27</a:t>
            </a:fld>
            <a:endParaRPr lang="zh-CN" altLang="en-US"/>
          </a:p>
        </p:txBody>
      </p:sp>
      <p:grpSp>
        <p:nvGrpSpPr>
          <p:cNvPr id="15" name="组合 14">
            <a:extLst>
              <a:ext uri="{FF2B5EF4-FFF2-40B4-BE49-F238E27FC236}">
                <a16:creationId xmlns:a16="http://schemas.microsoft.com/office/drawing/2014/main" id="{565EAA98-79C9-499C-A8EF-28D786DC19D7}"/>
              </a:ext>
            </a:extLst>
          </p:cNvPr>
          <p:cNvGrpSpPr/>
          <p:nvPr/>
        </p:nvGrpSpPr>
        <p:grpSpPr>
          <a:xfrm>
            <a:off x="2218000" y="1926235"/>
            <a:ext cx="4707999" cy="430886"/>
            <a:chOff x="1820014" y="4809187"/>
            <a:chExt cx="5956305" cy="545134"/>
          </a:xfrm>
        </p:grpSpPr>
        <p:pic>
          <p:nvPicPr>
            <p:cNvPr id="9" name="图片 8">
              <a:extLst>
                <a:ext uri="{FF2B5EF4-FFF2-40B4-BE49-F238E27FC236}">
                  <a16:creationId xmlns:a16="http://schemas.microsoft.com/office/drawing/2014/main" id="{583689D2-3FDB-4282-AB2C-320D3A54A40E}"/>
                </a:ext>
              </a:extLst>
            </p:cNvPr>
            <p:cNvPicPr>
              <a:picLocks noChangeAspect="1"/>
            </p:cNvPicPr>
            <p:nvPr/>
          </p:nvPicPr>
          <p:blipFill>
            <a:blip r:embed="rId3"/>
            <a:stretch>
              <a:fillRect/>
            </a:stretch>
          </p:blipFill>
          <p:spPr>
            <a:xfrm>
              <a:off x="1820014" y="4809188"/>
              <a:ext cx="5956305" cy="426387"/>
            </a:xfrm>
            <a:prstGeom prst="rect">
              <a:avLst/>
            </a:prstGeom>
          </p:spPr>
        </p:pic>
        <p:sp>
          <p:nvSpPr>
            <p:cNvPr id="12" name="矩形 11">
              <a:extLst>
                <a:ext uri="{FF2B5EF4-FFF2-40B4-BE49-F238E27FC236}">
                  <a16:creationId xmlns:a16="http://schemas.microsoft.com/office/drawing/2014/main" id="{3CA870FF-E3C2-4FAD-A5A6-369F32B1F38A}"/>
                </a:ext>
              </a:extLst>
            </p:cNvPr>
            <p:cNvSpPr/>
            <p:nvPr/>
          </p:nvSpPr>
          <p:spPr>
            <a:xfrm>
              <a:off x="2489200" y="4809189"/>
              <a:ext cx="1330960" cy="545132"/>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73B57D2-0C6B-4283-9BF6-2202525A6A50}"/>
                </a:ext>
              </a:extLst>
            </p:cNvPr>
            <p:cNvSpPr/>
            <p:nvPr/>
          </p:nvSpPr>
          <p:spPr>
            <a:xfrm>
              <a:off x="5405119" y="4809187"/>
              <a:ext cx="2371199" cy="545132"/>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760F375-0880-40E3-B921-019598A4AD35}"/>
                </a:ext>
              </a:extLst>
            </p:cNvPr>
            <p:cNvSpPr/>
            <p:nvPr/>
          </p:nvSpPr>
          <p:spPr>
            <a:xfrm>
              <a:off x="4101120" y="4809187"/>
              <a:ext cx="1023038" cy="545132"/>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id="{5B3A3BA9-E77C-44C2-9F44-815163AFA9D2}"/>
              </a:ext>
            </a:extLst>
          </p:cNvPr>
          <p:cNvSpPr/>
          <p:nvPr/>
        </p:nvSpPr>
        <p:spPr>
          <a:xfrm>
            <a:off x="498720" y="3507537"/>
            <a:ext cx="3063659" cy="369332"/>
          </a:xfrm>
          <a:prstGeom prst="rect">
            <a:avLst/>
          </a:prstGeom>
        </p:spPr>
        <p:txBody>
          <a:bodyPr wrap="none">
            <a:spAutoFit/>
          </a:bodyPr>
          <a:lstStyle/>
          <a:p>
            <a:r>
              <a:rPr lang="zh-CN" altLang="en-US" dirty="0"/>
              <a:t>Objective </a:t>
            </a:r>
            <a:r>
              <a:rPr lang="en-US" altLang="zh-CN" dirty="0"/>
              <a:t>losses for </a:t>
            </a:r>
            <a:r>
              <a:rPr lang="en-US" altLang="zh-CN" dirty="0" err="1"/>
              <a:t>ReID</a:t>
            </a:r>
            <a:r>
              <a:rPr lang="en-US" altLang="zh-CN" dirty="0"/>
              <a:t> task </a:t>
            </a:r>
            <a:endParaRPr lang="zh-CN" altLang="en-US" dirty="0"/>
          </a:p>
        </p:txBody>
      </p:sp>
      <p:sp>
        <p:nvSpPr>
          <p:cNvPr id="18" name="矩形 17">
            <a:extLst>
              <a:ext uri="{FF2B5EF4-FFF2-40B4-BE49-F238E27FC236}">
                <a16:creationId xmlns:a16="http://schemas.microsoft.com/office/drawing/2014/main" id="{88D3ECFD-4BC7-4D56-81EB-C00CB30EEA55}"/>
              </a:ext>
            </a:extLst>
          </p:cNvPr>
          <p:cNvSpPr/>
          <p:nvPr/>
        </p:nvSpPr>
        <p:spPr>
          <a:xfrm>
            <a:off x="6013538" y="3336667"/>
            <a:ext cx="1922321" cy="369332"/>
          </a:xfrm>
          <a:prstGeom prst="rect">
            <a:avLst/>
          </a:prstGeom>
        </p:spPr>
        <p:txBody>
          <a:bodyPr wrap="none">
            <a:spAutoFit/>
          </a:bodyPr>
          <a:lstStyle/>
          <a:p>
            <a:r>
              <a:rPr lang="zh-CN" altLang="en-US" dirty="0"/>
              <a:t>Modality Learning</a:t>
            </a:r>
          </a:p>
        </p:txBody>
      </p:sp>
      <p:sp>
        <p:nvSpPr>
          <p:cNvPr id="19" name="矩形 18">
            <a:extLst>
              <a:ext uri="{FF2B5EF4-FFF2-40B4-BE49-F238E27FC236}">
                <a16:creationId xmlns:a16="http://schemas.microsoft.com/office/drawing/2014/main" id="{A33D9C94-D5BA-48E5-97F1-C03910CFA53A}"/>
              </a:ext>
            </a:extLst>
          </p:cNvPr>
          <p:cNvSpPr/>
          <p:nvPr/>
        </p:nvSpPr>
        <p:spPr>
          <a:xfrm>
            <a:off x="2903240" y="4661843"/>
            <a:ext cx="3337517" cy="369332"/>
          </a:xfrm>
          <a:prstGeom prst="rect">
            <a:avLst/>
          </a:prstGeom>
        </p:spPr>
        <p:txBody>
          <a:bodyPr wrap="none">
            <a:spAutoFit/>
          </a:bodyPr>
          <a:lstStyle/>
          <a:p>
            <a:r>
              <a:rPr lang="zh-CN" altLang="en-US" dirty="0"/>
              <a:t>Pattern Alignment Module (PAM)</a:t>
            </a:r>
          </a:p>
        </p:txBody>
      </p:sp>
      <p:cxnSp>
        <p:nvCxnSpPr>
          <p:cNvPr id="20" name="直接连接符 19">
            <a:extLst>
              <a:ext uri="{FF2B5EF4-FFF2-40B4-BE49-F238E27FC236}">
                <a16:creationId xmlns:a16="http://schemas.microsoft.com/office/drawing/2014/main" id="{8B8750BE-A1DF-4AFD-A14C-33176078E7C6}"/>
              </a:ext>
            </a:extLst>
          </p:cNvPr>
          <p:cNvCxnSpPr>
            <a:cxnSpLocks/>
            <a:stCxn id="12" idx="2"/>
            <a:endCxn id="17" idx="0"/>
          </p:cNvCxnSpPr>
          <p:nvPr/>
        </p:nvCxnSpPr>
        <p:spPr>
          <a:xfrm flipH="1">
            <a:off x="2030550" y="2357121"/>
            <a:ext cx="1242401" cy="1150416"/>
          </a:xfrm>
          <a:prstGeom prst="line">
            <a:avLst/>
          </a:prstGeom>
          <a:noFill/>
          <a:ln w="19050"/>
        </p:spPr>
        <p:style>
          <a:lnRef idx="2">
            <a:schemeClr val="accent2"/>
          </a:lnRef>
          <a:fillRef idx="1">
            <a:schemeClr val="lt1"/>
          </a:fillRef>
          <a:effectRef idx="0">
            <a:schemeClr val="accent2"/>
          </a:effectRef>
          <a:fontRef idx="minor">
            <a:schemeClr val="dk1"/>
          </a:fontRef>
        </p:style>
      </p:cxnSp>
      <p:cxnSp>
        <p:nvCxnSpPr>
          <p:cNvPr id="21" name="直接连接符 20">
            <a:extLst>
              <a:ext uri="{FF2B5EF4-FFF2-40B4-BE49-F238E27FC236}">
                <a16:creationId xmlns:a16="http://schemas.microsoft.com/office/drawing/2014/main" id="{58AE14DE-891F-42DE-B48A-B1649C27859A}"/>
              </a:ext>
            </a:extLst>
          </p:cNvPr>
          <p:cNvCxnSpPr>
            <a:cxnSpLocks/>
            <a:stCxn id="14" idx="2"/>
            <a:endCxn id="19" idx="0"/>
          </p:cNvCxnSpPr>
          <p:nvPr/>
        </p:nvCxnSpPr>
        <p:spPr>
          <a:xfrm>
            <a:off x="4425355" y="2357119"/>
            <a:ext cx="146644" cy="2304724"/>
          </a:xfrm>
          <a:prstGeom prst="line">
            <a:avLst/>
          </a:prstGeom>
          <a:noFill/>
          <a:ln w="19050"/>
        </p:spPr>
        <p:style>
          <a:lnRef idx="2">
            <a:schemeClr val="accent2"/>
          </a:lnRef>
          <a:fillRef idx="1">
            <a:schemeClr val="lt1"/>
          </a:fillRef>
          <a:effectRef idx="0">
            <a:schemeClr val="accent2"/>
          </a:effectRef>
          <a:fontRef idx="minor">
            <a:schemeClr val="dk1"/>
          </a:fontRef>
        </p:style>
      </p:cxnSp>
      <p:cxnSp>
        <p:nvCxnSpPr>
          <p:cNvPr id="22" name="直接连接符 21">
            <a:extLst>
              <a:ext uri="{FF2B5EF4-FFF2-40B4-BE49-F238E27FC236}">
                <a16:creationId xmlns:a16="http://schemas.microsoft.com/office/drawing/2014/main" id="{F650000B-4680-487C-A0E4-42D30817625A}"/>
              </a:ext>
            </a:extLst>
          </p:cNvPr>
          <p:cNvCxnSpPr>
            <a:cxnSpLocks/>
            <a:stCxn id="13" idx="2"/>
            <a:endCxn id="18" idx="0"/>
          </p:cNvCxnSpPr>
          <p:nvPr/>
        </p:nvCxnSpPr>
        <p:spPr>
          <a:xfrm>
            <a:off x="5988874" y="2357119"/>
            <a:ext cx="985825" cy="979548"/>
          </a:xfrm>
          <a:prstGeom prst="line">
            <a:avLst/>
          </a:prstGeom>
          <a:noFill/>
          <a:ln w="19050"/>
        </p:spPr>
        <p:style>
          <a:lnRef idx="2">
            <a:schemeClr val="accent2"/>
          </a:lnRef>
          <a:fillRef idx="1">
            <a:schemeClr val="lt1"/>
          </a:fillRef>
          <a:effectRef idx="0">
            <a:schemeClr val="accent2"/>
          </a:effectRef>
          <a:fontRef idx="minor">
            <a:schemeClr val="dk1"/>
          </a:fontRef>
        </p:style>
      </p:cxnSp>
    </p:spTree>
    <p:extLst>
      <p:ext uri="{BB962C8B-B14F-4D97-AF65-F5344CB8AC3E}">
        <p14:creationId xmlns:p14="http://schemas.microsoft.com/office/powerpoint/2010/main" val="2768228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mn-lt"/>
              </a:rPr>
              <a:t>5 Experiments</a:t>
            </a:r>
            <a:endParaRPr lang="zh-CN" altLang="en-US" sz="3600" dirty="0">
              <a:latin typeface="+mn-lt"/>
            </a:endParaRPr>
          </a:p>
        </p:txBody>
      </p:sp>
      <p:sp>
        <p:nvSpPr>
          <p:cNvPr id="4" name="灯片编号占位符 3"/>
          <p:cNvSpPr>
            <a:spLocks noGrp="1"/>
          </p:cNvSpPr>
          <p:nvPr>
            <p:ph type="sldNum" sz="quarter" idx="12"/>
          </p:nvPr>
        </p:nvSpPr>
        <p:spPr>
          <a:xfrm>
            <a:off x="6457950" y="6356351"/>
            <a:ext cx="2057400" cy="365125"/>
          </a:xfrm>
        </p:spPr>
        <p:txBody>
          <a:bodyPr/>
          <a:lstStyle/>
          <a:p>
            <a:fld id="{0A699C53-0D35-476E-B857-40C860CE2876}" type="slidenum">
              <a:rPr lang="zh-CN" altLang="en-US" smtClean="0"/>
              <a:t>28</a:t>
            </a:fld>
            <a:endParaRPr lang="zh-CN" altLang="en-US"/>
          </a:p>
        </p:txBody>
      </p:sp>
      <p:sp>
        <p:nvSpPr>
          <p:cNvPr id="10" name="内容占位符 9">
            <a:extLst>
              <a:ext uri="{FF2B5EF4-FFF2-40B4-BE49-F238E27FC236}">
                <a16:creationId xmlns:a16="http://schemas.microsoft.com/office/drawing/2014/main" id="{3EEFF9D5-BCA6-4DBE-8DC2-72ACCB237CF5}"/>
              </a:ext>
            </a:extLst>
          </p:cNvPr>
          <p:cNvSpPr>
            <a:spLocks noGrp="1"/>
          </p:cNvSpPr>
          <p:nvPr>
            <p:ph idx="1"/>
          </p:nvPr>
        </p:nvSpPr>
        <p:spPr/>
        <p:txBody>
          <a:bodyPr/>
          <a:lstStyle/>
          <a:p>
            <a:r>
              <a:rPr lang="en-US" altLang="zh-CN" dirty="0" err="1"/>
              <a:t>SYSU-MM01</a:t>
            </a:r>
            <a:endParaRPr lang="zh-CN" altLang="en-US" dirty="0"/>
          </a:p>
        </p:txBody>
      </p:sp>
      <p:pic>
        <p:nvPicPr>
          <p:cNvPr id="3" name="图片 2">
            <a:extLst>
              <a:ext uri="{FF2B5EF4-FFF2-40B4-BE49-F238E27FC236}">
                <a16:creationId xmlns:a16="http://schemas.microsoft.com/office/drawing/2014/main" id="{B865F137-3E4E-4612-861C-4963C11D812B}"/>
              </a:ext>
            </a:extLst>
          </p:cNvPr>
          <p:cNvPicPr>
            <a:picLocks noChangeAspect="1"/>
          </p:cNvPicPr>
          <p:nvPr/>
        </p:nvPicPr>
        <p:blipFill>
          <a:blip r:embed="rId3"/>
          <a:stretch>
            <a:fillRect/>
          </a:stretch>
        </p:blipFill>
        <p:spPr>
          <a:xfrm>
            <a:off x="0" y="1946697"/>
            <a:ext cx="5236724" cy="4113724"/>
          </a:xfrm>
          <a:prstGeom prst="rect">
            <a:avLst/>
          </a:prstGeom>
        </p:spPr>
      </p:pic>
      <p:sp>
        <p:nvSpPr>
          <p:cNvPr id="11" name="矩形 10">
            <a:extLst>
              <a:ext uri="{FF2B5EF4-FFF2-40B4-BE49-F238E27FC236}">
                <a16:creationId xmlns:a16="http://schemas.microsoft.com/office/drawing/2014/main" id="{03676EAA-0E87-4A0A-B1EB-8C2E03696F04}"/>
              </a:ext>
            </a:extLst>
          </p:cNvPr>
          <p:cNvSpPr/>
          <p:nvPr/>
        </p:nvSpPr>
        <p:spPr>
          <a:xfrm>
            <a:off x="5441315" y="2160844"/>
            <a:ext cx="3409715" cy="2031325"/>
          </a:xfrm>
          <a:prstGeom prst="rect">
            <a:avLst/>
          </a:prstGeom>
          <a:solidFill>
            <a:schemeClr val="bg1">
              <a:lumMod val="95000"/>
            </a:schemeClr>
          </a:solidFill>
        </p:spPr>
        <p:txBody>
          <a:bodyPr wrap="square">
            <a:spAutoFit/>
          </a:bodyPr>
          <a:lstStyle/>
          <a:p>
            <a:r>
              <a:rPr lang="zh-CN" altLang="en-US" dirty="0"/>
              <a:t>Specifically, MPANet achieves the 70.58% Rank-1 acc </a:t>
            </a:r>
            <a:r>
              <a:rPr lang="en-US" altLang="zh-CN" dirty="0"/>
              <a:t>&amp; </a:t>
            </a:r>
            <a:r>
              <a:rPr lang="zh-CN" altLang="en-US" dirty="0"/>
              <a:t>68.24%  mAP of  in the all-search and singleshot mode, significantly improving the </a:t>
            </a:r>
            <a:r>
              <a:rPr lang="en-US" altLang="zh-CN" dirty="0"/>
              <a:t>R-1 accuracy </a:t>
            </a:r>
            <a:r>
              <a:rPr lang="zh-CN" altLang="en-US" dirty="0"/>
              <a:t>by </a:t>
            </a:r>
            <a:r>
              <a:rPr lang="zh-CN" altLang="en-US" b="1" dirty="0"/>
              <a:t>8.98% </a:t>
            </a:r>
            <a:r>
              <a:rPr lang="zh-CN" altLang="en-US" dirty="0"/>
              <a:t>and mAP </a:t>
            </a:r>
            <a:r>
              <a:rPr lang="zh-CN" altLang="en-US" b="1" dirty="0"/>
              <a:t>by 5.04% </a:t>
            </a:r>
            <a:r>
              <a:rPr lang="zh-CN" altLang="en-US" dirty="0"/>
              <a:t>over the best SOTA cm-SSFT.</a:t>
            </a:r>
          </a:p>
        </p:txBody>
      </p:sp>
      <p:sp>
        <p:nvSpPr>
          <p:cNvPr id="13" name="矩形 12">
            <a:extLst>
              <a:ext uri="{FF2B5EF4-FFF2-40B4-BE49-F238E27FC236}">
                <a16:creationId xmlns:a16="http://schemas.microsoft.com/office/drawing/2014/main" id="{853C6BE0-967D-44BF-9F07-6D167FA90D0F}"/>
              </a:ext>
            </a:extLst>
          </p:cNvPr>
          <p:cNvSpPr/>
          <p:nvPr/>
        </p:nvSpPr>
        <p:spPr>
          <a:xfrm>
            <a:off x="818456" y="6047712"/>
            <a:ext cx="3753544" cy="307777"/>
          </a:xfrm>
          <a:prstGeom prst="rect">
            <a:avLst/>
          </a:prstGeom>
        </p:spPr>
        <p:txBody>
          <a:bodyPr wrap="square">
            <a:spAutoFit/>
          </a:bodyPr>
          <a:lstStyle/>
          <a:p>
            <a:r>
              <a:rPr lang="en-US" altLang="zh-CN" sz="1400" dirty="0" err="1"/>
              <a:t>Github</a:t>
            </a:r>
            <a:r>
              <a:rPr lang="en-US" altLang="zh-CN" sz="1400" dirty="0"/>
              <a:t>:</a:t>
            </a:r>
            <a:endParaRPr lang="zh-CN" altLang="en-US" sz="1400" dirty="0"/>
          </a:p>
        </p:txBody>
      </p:sp>
      <p:sp>
        <p:nvSpPr>
          <p:cNvPr id="7" name="矩形 6">
            <a:extLst>
              <a:ext uri="{FF2B5EF4-FFF2-40B4-BE49-F238E27FC236}">
                <a16:creationId xmlns:a16="http://schemas.microsoft.com/office/drawing/2014/main" id="{BEBDFECD-FD79-4580-A4AE-BB45ED242215}"/>
              </a:ext>
            </a:extLst>
          </p:cNvPr>
          <p:cNvSpPr/>
          <p:nvPr/>
        </p:nvSpPr>
        <p:spPr>
          <a:xfrm>
            <a:off x="1434184" y="6060421"/>
            <a:ext cx="588623" cy="307777"/>
          </a:xfrm>
          <a:prstGeom prst="rect">
            <a:avLst/>
          </a:prstGeom>
        </p:spPr>
        <p:txBody>
          <a:bodyPr wrap="none">
            <a:spAutoFit/>
          </a:bodyPr>
          <a:lstStyle/>
          <a:p>
            <a:r>
              <a:rPr lang="en-US" altLang="zh-CN" sz="1400" dirty="0"/>
              <a:t>70.59</a:t>
            </a:r>
            <a:endParaRPr lang="zh-CN" altLang="en-US" sz="1400" dirty="0"/>
          </a:p>
        </p:txBody>
      </p:sp>
      <p:sp>
        <p:nvSpPr>
          <p:cNvPr id="14" name="矩形 13">
            <a:extLst>
              <a:ext uri="{FF2B5EF4-FFF2-40B4-BE49-F238E27FC236}">
                <a16:creationId xmlns:a16="http://schemas.microsoft.com/office/drawing/2014/main" id="{EAF4EA63-C005-410B-A9F5-66EC39075A39}"/>
              </a:ext>
            </a:extLst>
          </p:cNvPr>
          <p:cNvSpPr/>
          <p:nvPr/>
        </p:nvSpPr>
        <p:spPr>
          <a:xfrm>
            <a:off x="2874435" y="6054067"/>
            <a:ext cx="588623" cy="307777"/>
          </a:xfrm>
          <a:prstGeom prst="rect">
            <a:avLst/>
          </a:prstGeom>
        </p:spPr>
        <p:txBody>
          <a:bodyPr wrap="none">
            <a:spAutoFit/>
          </a:bodyPr>
          <a:lstStyle/>
          <a:p>
            <a:r>
              <a:rPr lang="en-US" altLang="zh-CN" sz="1400" dirty="0"/>
              <a:t>68.40</a:t>
            </a:r>
            <a:endParaRPr lang="zh-CN" altLang="en-US" sz="1400" dirty="0"/>
          </a:p>
        </p:txBody>
      </p:sp>
      <p:sp>
        <p:nvSpPr>
          <p:cNvPr id="15" name="矩形 14">
            <a:extLst>
              <a:ext uri="{FF2B5EF4-FFF2-40B4-BE49-F238E27FC236}">
                <a16:creationId xmlns:a16="http://schemas.microsoft.com/office/drawing/2014/main" id="{A290F9ED-8194-4736-8EF4-CAC39FACCCCE}"/>
              </a:ext>
            </a:extLst>
          </p:cNvPr>
          <p:cNvSpPr/>
          <p:nvPr/>
        </p:nvSpPr>
        <p:spPr>
          <a:xfrm>
            <a:off x="2396368" y="6048968"/>
            <a:ext cx="588623" cy="307777"/>
          </a:xfrm>
          <a:prstGeom prst="rect">
            <a:avLst/>
          </a:prstGeom>
        </p:spPr>
        <p:txBody>
          <a:bodyPr wrap="none">
            <a:spAutoFit/>
          </a:bodyPr>
          <a:lstStyle/>
          <a:p>
            <a:r>
              <a:rPr lang="en-US" altLang="zh-CN" sz="1400" dirty="0"/>
              <a:t>98.59</a:t>
            </a:r>
            <a:endParaRPr lang="zh-CN" altLang="en-US" sz="1400" dirty="0"/>
          </a:p>
        </p:txBody>
      </p:sp>
      <p:sp>
        <p:nvSpPr>
          <p:cNvPr id="16" name="矩形 15">
            <a:extLst>
              <a:ext uri="{FF2B5EF4-FFF2-40B4-BE49-F238E27FC236}">
                <a16:creationId xmlns:a16="http://schemas.microsoft.com/office/drawing/2014/main" id="{E0DBB446-2A06-4B62-BA9B-9A0219E0C2DE}"/>
              </a:ext>
            </a:extLst>
          </p:cNvPr>
          <p:cNvSpPr/>
          <p:nvPr/>
        </p:nvSpPr>
        <p:spPr>
          <a:xfrm>
            <a:off x="1918301" y="6060421"/>
            <a:ext cx="588623" cy="307777"/>
          </a:xfrm>
          <a:prstGeom prst="rect">
            <a:avLst/>
          </a:prstGeom>
        </p:spPr>
        <p:txBody>
          <a:bodyPr wrap="none">
            <a:spAutoFit/>
          </a:bodyPr>
          <a:lstStyle/>
          <a:p>
            <a:r>
              <a:rPr lang="en-US" altLang="zh-CN" sz="1400" dirty="0"/>
              <a:t>95.97</a:t>
            </a:r>
            <a:endParaRPr lang="zh-CN" altLang="en-US" sz="1400" dirty="0"/>
          </a:p>
        </p:txBody>
      </p:sp>
    </p:spTree>
    <p:extLst>
      <p:ext uri="{BB962C8B-B14F-4D97-AF65-F5344CB8AC3E}">
        <p14:creationId xmlns:p14="http://schemas.microsoft.com/office/powerpoint/2010/main" val="3573469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latin typeface="+mn-lt"/>
              </a:rPr>
              <a:t>5 Experiments</a:t>
            </a:r>
            <a:endParaRPr lang="zh-CN" altLang="en-US" sz="3600"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29</a:t>
            </a:fld>
            <a:endParaRPr lang="zh-CN" altLang="en-US"/>
          </a:p>
        </p:txBody>
      </p:sp>
      <p:sp>
        <p:nvSpPr>
          <p:cNvPr id="10" name="内容占位符 9">
            <a:extLst>
              <a:ext uri="{FF2B5EF4-FFF2-40B4-BE49-F238E27FC236}">
                <a16:creationId xmlns:a16="http://schemas.microsoft.com/office/drawing/2014/main" id="{3EEFF9D5-BCA6-4DBE-8DC2-72ACCB237CF5}"/>
              </a:ext>
            </a:extLst>
          </p:cNvPr>
          <p:cNvSpPr>
            <a:spLocks noGrp="1"/>
          </p:cNvSpPr>
          <p:nvPr>
            <p:ph idx="1"/>
          </p:nvPr>
        </p:nvSpPr>
        <p:spPr/>
        <p:txBody>
          <a:bodyPr/>
          <a:lstStyle/>
          <a:p>
            <a:r>
              <a:rPr lang="en-US" altLang="zh-CN" dirty="0" err="1"/>
              <a:t>SYSU-MM01</a:t>
            </a:r>
            <a:r>
              <a:rPr lang="en-US" altLang="zh-CN" dirty="0"/>
              <a:t>(2023)</a:t>
            </a:r>
            <a:endParaRPr lang="zh-CN" altLang="en-US" dirty="0"/>
          </a:p>
        </p:txBody>
      </p:sp>
      <p:pic>
        <p:nvPicPr>
          <p:cNvPr id="5" name="图片 4">
            <a:extLst>
              <a:ext uri="{FF2B5EF4-FFF2-40B4-BE49-F238E27FC236}">
                <a16:creationId xmlns:a16="http://schemas.microsoft.com/office/drawing/2014/main" id="{D223B45E-2CF8-4530-A5AE-D6F8A1BCAB50}"/>
              </a:ext>
            </a:extLst>
          </p:cNvPr>
          <p:cNvPicPr>
            <a:picLocks noChangeAspect="1"/>
          </p:cNvPicPr>
          <p:nvPr/>
        </p:nvPicPr>
        <p:blipFill>
          <a:blip r:embed="rId3"/>
          <a:stretch>
            <a:fillRect/>
          </a:stretch>
        </p:blipFill>
        <p:spPr>
          <a:xfrm>
            <a:off x="1763950" y="2005462"/>
            <a:ext cx="5892601" cy="4624574"/>
          </a:xfrm>
          <a:prstGeom prst="rect">
            <a:avLst/>
          </a:prstGeom>
        </p:spPr>
      </p:pic>
      <p:sp>
        <p:nvSpPr>
          <p:cNvPr id="7" name="矩形 6">
            <a:extLst>
              <a:ext uri="{FF2B5EF4-FFF2-40B4-BE49-F238E27FC236}">
                <a16:creationId xmlns:a16="http://schemas.microsoft.com/office/drawing/2014/main" id="{BC9694D2-504E-4320-A670-59B0C73AA05A}"/>
              </a:ext>
            </a:extLst>
          </p:cNvPr>
          <p:cNvSpPr/>
          <p:nvPr/>
        </p:nvSpPr>
        <p:spPr>
          <a:xfrm flipV="1">
            <a:off x="1858425" y="5590159"/>
            <a:ext cx="5798126" cy="204615"/>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B3399C5-9CAE-4A61-8F3F-2CAF7201C7ED}"/>
              </a:ext>
            </a:extLst>
          </p:cNvPr>
          <p:cNvSpPr/>
          <p:nvPr/>
        </p:nvSpPr>
        <p:spPr>
          <a:xfrm>
            <a:off x="1040852" y="5563053"/>
            <a:ext cx="893193" cy="276999"/>
          </a:xfrm>
          <a:prstGeom prst="rect">
            <a:avLst/>
          </a:prstGeom>
        </p:spPr>
        <p:txBody>
          <a:bodyPr wrap="none">
            <a:spAutoFit/>
          </a:bodyPr>
          <a:lstStyle/>
          <a:p>
            <a:r>
              <a:rPr lang="en-US" altLang="zh-CN" sz="1200" dirty="0">
                <a:solidFill>
                  <a:srgbClr val="FF0000"/>
                </a:solidFill>
              </a:rPr>
              <a:t>(</a:t>
            </a:r>
            <a:r>
              <a:rPr lang="en-US" altLang="zh-CN" sz="1200" dirty="0" err="1">
                <a:solidFill>
                  <a:srgbClr val="FF0000"/>
                </a:solidFill>
              </a:rPr>
              <a:t>CVPR’21</a:t>
            </a:r>
            <a:r>
              <a:rPr lang="en-US" altLang="zh-CN" sz="1200" dirty="0">
                <a:solidFill>
                  <a:srgbClr val="FF0000"/>
                </a:solidFill>
              </a:rPr>
              <a:t>)</a:t>
            </a:r>
            <a:endParaRPr lang="zh-CN" altLang="en-US" sz="1200" dirty="0">
              <a:solidFill>
                <a:srgbClr val="FF0000"/>
              </a:solidFill>
            </a:endParaRPr>
          </a:p>
        </p:txBody>
      </p:sp>
      <p:sp>
        <p:nvSpPr>
          <p:cNvPr id="8" name="矩形 7">
            <a:extLst>
              <a:ext uri="{FF2B5EF4-FFF2-40B4-BE49-F238E27FC236}">
                <a16:creationId xmlns:a16="http://schemas.microsoft.com/office/drawing/2014/main" id="{4E8F659F-C4FE-42E8-B176-64504374E757}"/>
              </a:ext>
            </a:extLst>
          </p:cNvPr>
          <p:cNvSpPr/>
          <p:nvPr/>
        </p:nvSpPr>
        <p:spPr>
          <a:xfrm>
            <a:off x="1169092" y="5764711"/>
            <a:ext cx="764953" cy="276999"/>
          </a:xfrm>
          <a:prstGeom prst="rect">
            <a:avLst/>
          </a:prstGeom>
        </p:spPr>
        <p:txBody>
          <a:bodyPr wrap="none">
            <a:spAutoFit/>
          </a:bodyPr>
          <a:lstStyle/>
          <a:p>
            <a:r>
              <a:rPr lang="en-US" altLang="zh-CN" sz="1200" dirty="0">
                <a:solidFill>
                  <a:srgbClr val="FF0000"/>
                </a:solidFill>
              </a:rPr>
              <a:t>(</a:t>
            </a:r>
            <a:r>
              <a:rPr lang="en-US" altLang="zh-CN" sz="1200" dirty="0" err="1">
                <a:solidFill>
                  <a:srgbClr val="FF0000"/>
                </a:solidFill>
              </a:rPr>
              <a:t>MM’21</a:t>
            </a:r>
            <a:r>
              <a:rPr lang="en-US" altLang="zh-CN" sz="1200" dirty="0">
                <a:solidFill>
                  <a:srgbClr val="FF0000"/>
                </a:solidFill>
              </a:rPr>
              <a:t>)</a:t>
            </a:r>
            <a:endParaRPr lang="zh-CN" altLang="en-US" sz="1200" dirty="0">
              <a:solidFill>
                <a:srgbClr val="FF0000"/>
              </a:solidFill>
            </a:endParaRPr>
          </a:p>
        </p:txBody>
      </p:sp>
      <p:sp>
        <p:nvSpPr>
          <p:cNvPr id="9" name="矩形 8">
            <a:extLst>
              <a:ext uri="{FF2B5EF4-FFF2-40B4-BE49-F238E27FC236}">
                <a16:creationId xmlns:a16="http://schemas.microsoft.com/office/drawing/2014/main" id="{5EA1F2AB-435A-4162-A0A8-8F069CC6FAA2}"/>
              </a:ext>
            </a:extLst>
          </p:cNvPr>
          <p:cNvSpPr/>
          <p:nvPr/>
        </p:nvSpPr>
        <p:spPr>
          <a:xfrm>
            <a:off x="1169091" y="5966369"/>
            <a:ext cx="764953" cy="276999"/>
          </a:xfrm>
          <a:prstGeom prst="rect">
            <a:avLst/>
          </a:prstGeom>
        </p:spPr>
        <p:txBody>
          <a:bodyPr wrap="none">
            <a:spAutoFit/>
          </a:bodyPr>
          <a:lstStyle/>
          <a:p>
            <a:r>
              <a:rPr lang="en-US" altLang="zh-CN" sz="1200" dirty="0">
                <a:solidFill>
                  <a:srgbClr val="FF0000"/>
                </a:solidFill>
              </a:rPr>
              <a:t>(</a:t>
            </a:r>
            <a:r>
              <a:rPr lang="en-US" altLang="zh-CN" sz="1200" dirty="0" err="1">
                <a:solidFill>
                  <a:srgbClr val="FF0000"/>
                </a:solidFill>
              </a:rPr>
              <a:t>MM’22</a:t>
            </a:r>
            <a:r>
              <a:rPr lang="en-US" altLang="zh-CN" sz="1200" dirty="0">
                <a:solidFill>
                  <a:srgbClr val="FF0000"/>
                </a:solidFill>
              </a:rPr>
              <a:t>)</a:t>
            </a:r>
            <a:endParaRPr lang="zh-CN" altLang="en-US" sz="1200" dirty="0">
              <a:solidFill>
                <a:srgbClr val="FF0000"/>
              </a:solidFill>
            </a:endParaRPr>
          </a:p>
        </p:txBody>
      </p:sp>
      <p:sp>
        <p:nvSpPr>
          <p:cNvPr id="13" name="矩形 12">
            <a:extLst>
              <a:ext uri="{FF2B5EF4-FFF2-40B4-BE49-F238E27FC236}">
                <a16:creationId xmlns:a16="http://schemas.microsoft.com/office/drawing/2014/main" id="{D30456CC-BB34-41BF-8C28-3FBEB5F4C9F5}"/>
              </a:ext>
            </a:extLst>
          </p:cNvPr>
          <p:cNvSpPr/>
          <p:nvPr/>
        </p:nvSpPr>
        <p:spPr>
          <a:xfrm>
            <a:off x="1040852" y="6178871"/>
            <a:ext cx="893193" cy="276999"/>
          </a:xfrm>
          <a:prstGeom prst="rect">
            <a:avLst/>
          </a:prstGeom>
        </p:spPr>
        <p:txBody>
          <a:bodyPr wrap="none">
            <a:spAutoFit/>
          </a:bodyPr>
          <a:lstStyle/>
          <a:p>
            <a:r>
              <a:rPr lang="en-US" altLang="zh-CN" sz="1200" dirty="0">
                <a:solidFill>
                  <a:srgbClr val="FF0000"/>
                </a:solidFill>
              </a:rPr>
              <a:t>(</a:t>
            </a:r>
            <a:r>
              <a:rPr lang="en-US" altLang="zh-CN" sz="1200" dirty="0" err="1">
                <a:solidFill>
                  <a:srgbClr val="FF0000"/>
                </a:solidFill>
              </a:rPr>
              <a:t>CVPR’22</a:t>
            </a:r>
            <a:r>
              <a:rPr lang="en-US" altLang="zh-CN" sz="1200" dirty="0">
                <a:solidFill>
                  <a:srgbClr val="FF0000"/>
                </a:solidFill>
              </a:rPr>
              <a:t>)</a:t>
            </a:r>
            <a:endParaRPr lang="zh-CN" altLang="en-US" sz="1200" dirty="0">
              <a:solidFill>
                <a:srgbClr val="FF0000"/>
              </a:solidFill>
            </a:endParaRPr>
          </a:p>
        </p:txBody>
      </p:sp>
      <p:sp>
        <p:nvSpPr>
          <p:cNvPr id="14" name="矩形 13">
            <a:extLst>
              <a:ext uri="{FF2B5EF4-FFF2-40B4-BE49-F238E27FC236}">
                <a16:creationId xmlns:a16="http://schemas.microsoft.com/office/drawing/2014/main" id="{31C105E5-F2C0-4CA6-A802-0E502F3A2F47}"/>
              </a:ext>
            </a:extLst>
          </p:cNvPr>
          <p:cNvSpPr/>
          <p:nvPr/>
        </p:nvSpPr>
        <p:spPr>
          <a:xfrm>
            <a:off x="1040852" y="6389366"/>
            <a:ext cx="893193" cy="276999"/>
          </a:xfrm>
          <a:prstGeom prst="rect">
            <a:avLst/>
          </a:prstGeom>
        </p:spPr>
        <p:txBody>
          <a:bodyPr wrap="none">
            <a:spAutoFit/>
          </a:bodyPr>
          <a:lstStyle/>
          <a:p>
            <a:r>
              <a:rPr lang="en-US" altLang="zh-CN" sz="1200" dirty="0">
                <a:solidFill>
                  <a:srgbClr val="FF0000"/>
                </a:solidFill>
              </a:rPr>
              <a:t>(</a:t>
            </a:r>
            <a:r>
              <a:rPr lang="en-US" altLang="zh-CN" sz="1200" dirty="0" err="1">
                <a:solidFill>
                  <a:srgbClr val="FF0000"/>
                </a:solidFill>
              </a:rPr>
              <a:t>CVPR’23</a:t>
            </a:r>
            <a:r>
              <a:rPr lang="en-US" altLang="zh-CN" sz="1200" dirty="0">
                <a:solidFill>
                  <a:srgbClr val="FF0000"/>
                </a:solidFill>
              </a:rPr>
              <a:t>)</a:t>
            </a:r>
            <a:endParaRPr lang="zh-CN" altLang="en-US" sz="1200" dirty="0">
              <a:solidFill>
                <a:srgbClr val="FF0000"/>
              </a:solidFill>
            </a:endParaRPr>
          </a:p>
        </p:txBody>
      </p:sp>
      <p:sp>
        <p:nvSpPr>
          <p:cNvPr id="15" name="矩形 14">
            <a:extLst>
              <a:ext uri="{FF2B5EF4-FFF2-40B4-BE49-F238E27FC236}">
                <a16:creationId xmlns:a16="http://schemas.microsoft.com/office/drawing/2014/main" id="{30D85243-1FFB-4B17-934D-B84838F202FE}"/>
              </a:ext>
            </a:extLst>
          </p:cNvPr>
          <p:cNvSpPr/>
          <p:nvPr/>
        </p:nvSpPr>
        <p:spPr>
          <a:xfrm>
            <a:off x="1087773" y="5155729"/>
            <a:ext cx="893193" cy="276999"/>
          </a:xfrm>
          <a:prstGeom prst="rect">
            <a:avLst/>
          </a:prstGeom>
        </p:spPr>
        <p:txBody>
          <a:bodyPr wrap="none">
            <a:spAutoFit/>
          </a:bodyPr>
          <a:lstStyle/>
          <a:p>
            <a:r>
              <a:rPr lang="en-US" altLang="zh-CN" sz="1200" dirty="0">
                <a:solidFill>
                  <a:srgbClr val="FF0000"/>
                </a:solidFill>
              </a:rPr>
              <a:t>(</a:t>
            </a:r>
            <a:r>
              <a:rPr lang="en-US" altLang="zh-CN" sz="1200" dirty="0" err="1">
                <a:solidFill>
                  <a:srgbClr val="FF0000"/>
                </a:solidFill>
              </a:rPr>
              <a:t>CVPR’22</a:t>
            </a:r>
            <a:r>
              <a:rPr lang="en-US" altLang="zh-CN" sz="1200" dirty="0">
                <a:solidFill>
                  <a:srgbClr val="FF0000"/>
                </a:solidFill>
              </a:rPr>
              <a:t>)</a:t>
            </a:r>
            <a:endParaRPr lang="zh-CN" altLang="en-US" sz="1200" dirty="0">
              <a:solidFill>
                <a:srgbClr val="FF0000"/>
              </a:solidFill>
            </a:endParaRPr>
          </a:p>
        </p:txBody>
      </p:sp>
      <p:sp>
        <p:nvSpPr>
          <p:cNvPr id="16" name="矩形 15">
            <a:extLst>
              <a:ext uri="{FF2B5EF4-FFF2-40B4-BE49-F238E27FC236}">
                <a16:creationId xmlns:a16="http://schemas.microsoft.com/office/drawing/2014/main" id="{D3594013-A65E-4228-B9D7-0195AB47EA0F}"/>
              </a:ext>
            </a:extLst>
          </p:cNvPr>
          <p:cNvSpPr/>
          <p:nvPr/>
        </p:nvSpPr>
        <p:spPr>
          <a:xfrm>
            <a:off x="1070692" y="5379275"/>
            <a:ext cx="859531" cy="276999"/>
          </a:xfrm>
          <a:prstGeom prst="rect">
            <a:avLst/>
          </a:prstGeom>
        </p:spPr>
        <p:txBody>
          <a:bodyPr wrap="none">
            <a:spAutoFit/>
          </a:bodyPr>
          <a:lstStyle/>
          <a:p>
            <a:r>
              <a:rPr lang="en-US" altLang="zh-CN" sz="1200" dirty="0">
                <a:solidFill>
                  <a:srgbClr val="FF0000"/>
                </a:solidFill>
              </a:rPr>
              <a:t>(</a:t>
            </a:r>
            <a:r>
              <a:rPr lang="en-US" altLang="zh-CN" sz="1200" dirty="0" err="1">
                <a:solidFill>
                  <a:srgbClr val="FF0000"/>
                </a:solidFill>
              </a:rPr>
              <a:t>ICCV’21</a:t>
            </a:r>
            <a:r>
              <a:rPr lang="en-US" altLang="zh-CN" sz="1200" dirty="0">
                <a:solidFill>
                  <a:srgbClr val="FF0000"/>
                </a:solidFill>
              </a:rPr>
              <a:t>)</a:t>
            </a:r>
            <a:endParaRPr lang="zh-CN" altLang="en-US" sz="1200" dirty="0">
              <a:solidFill>
                <a:srgbClr val="FF0000"/>
              </a:solidFill>
            </a:endParaRPr>
          </a:p>
        </p:txBody>
      </p:sp>
    </p:spTree>
    <p:extLst>
      <p:ext uri="{BB962C8B-B14F-4D97-AF65-F5344CB8AC3E}">
        <p14:creationId xmlns:p14="http://schemas.microsoft.com/office/powerpoint/2010/main" val="291525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Contents</a:t>
            </a:r>
            <a:endParaRPr lang="zh-CN" altLang="en-US" dirty="0">
              <a:latin typeface="+mn-lt"/>
            </a:endParaRPr>
          </a:p>
        </p:txBody>
      </p:sp>
      <p:sp>
        <p:nvSpPr>
          <p:cNvPr id="3" name="内容占位符 2"/>
          <p:cNvSpPr>
            <a:spLocks noGrp="1"/>
          </p:cNvSpPr>
          <p:nvPr>
            <p:ph idx="1"/>
          </p:nvPr>
        </p:nvSpPr>
        <p:spPr>
          <a:xfrm>
            <a:off x="628650" y="1479177"/>
            <a:ext cx="8139430" cy="4877174"/>
          </a:xfrm>
        </p:spPr>
        <p:txBody>
          <a:bodyPr>
            <a:normAutofit/>
          </a:bodyPr>
          <a:lstStyle/>
          <a:p>
            <a:r>
              <a:rPr lang="en-US" altLang="zh-CN" dirty="0">
                <a:latin typeface="+mn-lt"/>
                <a:ea typeface="+mj-ea"/>
              </a:rPr>
              <a:t>VI-</a:t>
            </a:r>
            <a:r>
              <a:rPr lang="en-US" altLang="zh-CN" dirty="0" err="1">
                <a:latin typeface="+mn-lt"/>
                <a:ea typeface="+mj-ea"/>
              </a:rPr>
              <a:t>ReID</a:t>
            </a:r>
            <a:endParaRPr lang="en-US" altLang="zh-CN" b="1" dirty="0">
              <a:latin typeface="+mn-lt"/>
              <a:ea typeface="+mj-ea"/>
            </a:endParaRPr>
          </a:p>
          <a:p>
            <a:r>
              <a:rPr lang="en-US" altLang="zh-CN" dirty="0">
                <a:solidFill>
                  <a:schemeClr val="bg1">
                    <a:lumMod val="50000"/>
                  </a:schemeClr>
                </a:solidFill>
                <a:latin typeface="+mn-lt"/>
              </a:rPr>
              <a:t>Discover Cross-Modality Nuances for Visible-Infrared Person Re-Identification</a:t>
            </a:r>
            <a:endParaRPr lang="en-US" altLang="zh-CN" b="1" dirty="0">
              <a:solidFill>
                <a:schemeClr val="bg1">
                  <a:lumMod val="50000"/>
                </a:schemeClr>
              </a:solidFill>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a:t>
            </a:fld>
            <a:endParaRPr lang="zh-CN" altLang="en-US"/>
          </a:p>
        </p:txBody>
      </p:sp>
    </p:spTree>
    <p:extLst>
      <p:ext uri="{BB962C8B-B14F-4D97-AF65-F5344CB8AC3E}">
        <p14:creationId xmlns:p14="http://schemas.microsoft.com/office/powerpoint/2010/main" val="1890576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6. Ablation Study</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30</a:t>
            </a:fld>
            <a:endParaRPr lang="zh-CN" altLang="en-US"/>
          </a:p>
        </p:txBody>
      </p:sp>
      <p:sp>
        <p:nvSpPr>
          <p:cNvPr id="8" name="内容占位符 9">
            <a:extLst>
              <a:ext uri="{FF2B5EF4-FFF2-40B4-BE49-F238E27FC236}">
                <a16:creationId xmlns:a16="http://schemas.microsoft.com/office/drawing/2014/main" id="{464CEAB1-4521-458A-9D92-61039F95C22B}"/>
              </a:ext>
            </a:extLst>
          </p:cNvPr>
          <p:cNvSpPr>
            <a:spLocks noGrp="1"/>
          </p:cNvSpPr>
          <p:nvPr>
            <p:ph idx="1"/>
          </p:nvPr>
        </p:nvSpPr>
        <p:spPr>
          <a:xfrm>
            <a:off x="628650" y="1479176"/>
            <a:ext cx="7886700" cy="4581245"/>
          </a:xfrm>
        </p:spPr>
        <p:txBody>
          <a:bodyPr/>
          <a:lstStyle/>
          <a:p>
            <a:r>
              <a:rPr lang="en-US" altLang="zh-CN" dirty="0"/>
              <a:t>Importance of the Different Components</a:t>
            </a:r>
            <a:endParaRPr lang="zh-CN" altLang="en-US" dirty="0"/>
          </a:p>
        </p:txBody>
      </p:sp>
      <p:pic>
        <p:nvPicPr>
          <p:cNvPr id="7" name="图片 6">
            <a:extLst>
              <a:ext uri="{FF2B5EF4-FFF2-40B4-BE49-F238E27FC236}">
                <a16:creationId xmlns:a16="http://schemas.microsoft.com/office/drawing/2014/main" id="{118838EF-86A5-4F37-BCA1-730DD52097AC}"/>
              </a:ext>
            </a:extLst>
          </p:cNvPr>
          <p:cNvPicPr>
            <a:picLocks noChangeAspect="1"/>
          </p:cNvPicPr>
          <p:nvPr/>
        </p:nvPicPr>
        <p:blipFill>
          <a:blip r:embed="rId3"/>
          <a:stretch>
            <a:fillRect/>
          </a:stretch>
        </p:blipFill>
        <p:spPr>
          <a:xfrm>
            <a:off x="1680230" y="2300445"/>
            <a:ext cx="5468659" cy="2774778"/>
          </a:xfrm>
          <a:prstGeom prst="rect">
            <a:avLst/>
          </a:prstGeom>
        </p:spPr>
      </p:pic>
      <p:sp>
        <p:nvSpPr>
          <p:cNvPr id="11" name="矩形 10">
            <a:extLst>
              <a:ext uri="{FF2B5EF4-FFF2-40B4-BE49-F238E27FC236}">
                <a16:creationId xmlns:a16="http://schemas.microsoft.com/office/drawing/2014/main" id="{066E96CB-481F-4E87-9520-89767C009843}"/>
              </a:ext>
            </a:extLst>
          </p:cNvPr>
          <p:cNvSpPr/>
          <p:nvPr/>
        </p:nvSpPr>
        <p:spPr>
          <a:xfrm flipV="1">
            <a:off x="1751945" y="4480560"/>
            <a:ext cx="5325227" cy="284480"/>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2" name="连接符: 曲线 11">
            <a:extLst>
              <a:ext uri="{FF2B5EF4-FFF2-40B4-BE49-F238E27FC236}">
                <a16:creationId xmlns:a16="http://schemas.microsoft.com/office/drawing/2014/main" id="{2A23193E-FBA5-448F-BBFA-C4F23713DD6F}"/>
              </a:ext>
            </a:extLst>
          </p:cNvPr>
          <p:cNvCxnSpPr>
            <a:cxnSpLocks/>
            <a:stCxn id="11" idx="1"/>
            <a:endCxn id="17" idx="1"/>
          </p:cNvCxnSpPr>
          <p:nvPr/>
        </p:nvCxnSpPr>
        <p:spPr>
          <a:xfrm rot="10800000" flipV="1">
            <a:off x="1323341" y="4622799"/>
            <a:ext cx="428605" cy="1207691"/>
          </a:xfrm>
          <a:prstGeom prst="curvedConnector3">
            <a:avLst>
              <a:gd name="adj1" fmla="val 153336"/>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7" name="矩形 16">
            <a:extLst>
              <a:ext uri="{FF2B5EF4-FFF2-40B4-BE49-F238E27FC236}">
                <a16:creationId xmlns:a16="http://schemas.microsoft.com/office/drawing/2014/main" id="{A9D33944-709A-4998-9BAD-41CFAAC2E7F1}"/>
              </a:ext>
            </a:extLst>
          </p:cNvPr>
          <p:cNvSpPr/>
          <p:nvPr/>
        </p:nvSpPr>
        <p:spPr>
          <a:xfrm>
            <a:off x="1323340" y="5507325"/>
            <a:ext cx="7052311" cy="646331"/>
          </a:xfrm>
          <a:prstGeom prst="rect">
            <a:avLst/>
          </a:prstGeom>
        </p:spPr>
        <p:txBody>
          <a:bodyPr wrap="square">
            <a:spAutoFit/>
          </a:bodyPr>
          <a:lstStyle/>
          <a:p>
            <a:r>
              <a:rPr lang="zh-CN" altLang="en-US" dirty="0"/>
              <a:t> </a:t>
            </a:r>
            <a:r>
              <a:rPr lang="en-US" altLang="zh-CN" dirty="0"/>
              <a:t>PAM(</a:t>
            </a:r>
            <a:r>
              <a:rPr lang="zh-CN" altLang="en-US" dirty="0"/>
              <a:t>pattern alignment module</a:t>
            </a:r>
            <a:r>
              <a:rPr lang="en-US" altLang="zh-CN" dirty="0"/>
              <a:t>) may help with </a:t>
            </a:r>
            <a:r>
              <a:rPr lang="zh-CN" altLang="en-US" dirty="0"/>
              <a:t>improving </a:t>
            </a:r>
            <a:r>
              <a:rPr lang="zh-CN" altLang="en-US" b="1" dirty="0"/>
              <a:t>discriminability</a:t>
            </a:r>
            <a:r>
              <a:rPr lang="zh-CN" altLang="en-US" dirty="0"/>
              <a:t> </a:t>
            </a:r>
            <a:r>
              <a:rPr lang="en-US" altLang="zh-CN" dirty="0"/>
              <a:t>of shared-modal feature extracted</a:t>
            </a:r>
            <a:endParaRPr lang="zh-CN" altLang="en-US" dirty="0"/>
          </a:p>
        </p:txBody>
      </p:sp>
    </p:spTree>
    <p:extLst>
      <p:ext uri="{BB962C8B-B14F-4D97-AF65-F5344CB8AC3E}">
        <p14:creationId xmlns:p14="http://schemas.microsoft.com/office/powerpoint/2010/main" val="2560339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7. Insights</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31</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p:txBody>
          <a:bodyPr/>
          <a:lstStyle/>
          <a:p>
            <a:r>
              <a:rPr lang="en-US" altLang="zh-CN" dirty="0"/>
              <a:t>Patterns attention visualization</a:t>
            </a:r>
            <a:endParaRPr lang="zh-CN" altLang="en-US" dirty="0"/>
          </a:p>
        </p:txBody>
      </p:sp>
      <p:pic>
        <p:nvPicPr>
          <p:cNvPr id="5" name="图片 4">
            <a:extLst>
              <a:ext uri="{FF2B5EF4-FFF2-40B4-BE49-F238E27FC236}">
                <a16:creationId xmlns:a16="http://schemas.microsoft.com/office/drawing/2014/main" id="{A7230339-7DE7-44E7-B3E2-38D277128813}"/>
              </a:ext>
            </a:extLst>
          </p:cNvPr>
          <p:cNvPicPr>
            <a:picLocks noChangeAspect="1"/>
          </p:cNvPicPr>
          <p:nvPr/>
        </p:nvPicPr>
        <p:blipFill>
          <a:blip r:embed="rId3"/>
          <a:stretch>
            <a:fillRect/>
          </a:stretch>
        </p:blipFill>
        <p:spPr>
          <a:xfrm>
            <a:off x="883920" y="2166785"/>
            <a:ext cx="4252912" cy="3416452"/>
          </a:xfrm>
          <a:prstGeom prst="rect">
            <a:avLst/>
          </a:prstGeom>
        </p:spPr>
      </p:pic>
      <p:sp>
        <p:nvSpPr>
          <p:cNvPr id="8" name="矩形 7">
            <a:extLst>
              <a:ext uri="{FF2B5EF4-FFF2-40B4-BE49-F238E27FC236}">
                <a16:creationId xmlns:a16="http://schemas.microsoft.com/office/drawing/2014/main" id="{6C28EF8F-853D-4C89-9242-179D6C2CD404}"/>
              </a:ext>
            </a:extLst>
          </p:cNvPr>
          <p:cNvSpPr/>
          <p:nvPr/>
        </p:nvSpPr>
        <p:spPr>
          <a:xfrm>
            <a:off x="5333600" y="2166785"/>
            <a:ext cx="3637680" cy="3416320"/>
          </a:xfrm>
          <a:prstGeom prst="rect">
            <a:avLst/>
          </a:prstGeom>
          <a:solidFill>
            <a:schemeClr val="bg1">
              <a:lumMod val="95000"/>
            </a:schemeClr>
          </a:solidFill>
        </p:spPr>
        <p:txBody>
          <a:bodyPr wrap="square">
            <a:spAutoFit/>
          </a:bodyPr>
          <a:lstStyle/>
          <a:p>
            <a:r>
              <a:rPr lang="zh-CN" altLang="en-US" dirty="0"/>
              <a:t>we visualize the pixel-wise pattern maps learned by </a:t>
            </a:r>
            <a:r>
              <a:rPr lang="zh-CN" altLang="en-US" b="1" dirty="0"/>
              <a:t>PAM</a:t>
            </a:r>
            <a:r>
              <a:rPr lang="en-US" altLang="zh-CN" dirty="0"/>
              <a:t>(using </a:t>
            </a:r>
            <a:r>
              <a:rPr lang="zh-CN" altLang="en-US" dirty="0"/>
              <a:t>Grad-Cam</a:t>
            </a:r>
            <a:r>
              <a:rPr lang="en-US" altLang="zh-CN" dirty="0"/>
              <a:t>)</a:t>
            </a:r>
            <a:r>
              <a:rPr lang="zh-CN" altLang="en-US" dirty="0"/>
              <a:t>. </a:t>
            </a:r>
            <a:endParaRPr lang="en-US" altLang="zh-CN" dirty="0"/>
          </a:p>
          <a:p>
            <a:endParaRPr lang="en-US" altLang="zh-CN" dirty="0"/>
          </a:p>
          <a:p>
            <a:r>
              <a:rPr lang="zh-CN" altLang="en-US" dirty="0"/>
              <a:t>We can observe that every </a:t>
            </a:r>
            <a:r>
              <a:rPr lang="en-US" altLang="zh-CN" dirty="0"/>
              <a:t>spatial attention</a:t>
            </a:r>
            <a:r>
              <a:rPr lang="zh-CN" altLang="en-US" dirty="0"/>
              <a:t> map generated </a:t>
            </a:r>
            <a:r>
              <a:rPr lang="en-US" altLang="zh-CN" dirty="0"/>
              <a:t>attends </a:t>
            </a:r>
            <a:r>
              <a:rPr lang="zh-CN" altLang="en-US" b="1" dirty="0"/>
              <a:t>different</a:t>
            </a:r>
            <a:r>
              <a:rPr lang="zh-CN" altLang="en-US" dirty="0"/>
              <a:t> pattern from the others </a:t>
            </a:r>
            <a:r>
              <a:rPr lang="zh-CN" altLang="en-US" b="1" dirty="0"/>
              <a:t>without the effect of modality</a:t>
            </a:r>
            <a:r>
              <a:rPr lang="en-US" altLang="zh-CN" dirty="0"/>
              <a:t>.</a:t>
            </a:r>
          </a:p>
          <a:p>
            <a:endParaRPr lang="en-US" altLang="zh-CN" dirty="0"/>
          </a:p>
          <a:p>
            <a:r>
              <a:rPr lang="en-US" altLang="zh-CN" dirty="0"/>
              <a:t>It </a:t>
            </a:r>
            <a:r>
              <a:rPr lang="zh-CN" altLang="en-US" dirty="0"/>
              <a:t>demonstrates the importance</a:t>
            </a:r>
          </a:p>
          <a:p>
            <a:r>
              <a:rPr lang="zh-CN" altLang="en-US" dirty="0"/>
              <a:t>of nuances in </a:t>
            </a:r>
            <a:r>
              <a:rPr lang="en-US" altLang="zh-CN" dirty="0"/>
              <a:t>VI-</a:t>
            </a:r>
            <a:r>
              <a:rPr lang="en-US" altLang="zh-CN" dirty="0" err="1"/>
              <a:t>ReID</a:t>
            </a:r>
            <a:r>
              <a:rPr lang="zh-CN" altLang="en-US" dirty="0"/>
              <a:t>, and the PAM </a:t>
            </a:r>
            <a:r>
              <a:rPr lang="en-US" altLang="zh-CN" dirty="0"/>
              <a:t>just </a:t>
            </a:r>
            <a:r>
              <a:rPr lang="zh-CN" altLang="en-US" dirty="0"/>
              <a:t>work </a:t>
            </a:r>
            <a:r>
              <a:rPr lang="en-US" altLang="zh-CN" dirty="0"/>
              <a:t>well</a:t>
            </a:r>
            <a:r>
              <a:rPr lang="zh-CN" altLang="en-US" dirty="0"/>
              <a:t>.</a:t>
            </a:r>
          </a:p>
        </p:txBody>
      </p:sp>
    </p:spTree>
    <p:extLst>
      <p:ext uri="{BB962C8B-B14F-4D97-AF65-F5344CB8AC3E}">
        <p14:creationId xmlns:p14="http://schemas.microsoft.com/office/powerpoint/2010/main" val="165673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7. Insights</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32</a:t>
            </a:fld>
            <a:endParaRPr lang="zh-CN" altLang="en-US"/>
          </a:p>
        </p:txBody>
      </p:sp>
      <p:pic>
        <p:nvPicPr>
          <p:cNvPr id="14" name="图片 13">
            <a:extLst>
              <a:ext uri="{FF2B5EF4-FFF2-40B4-BE49-F238E27FC236}">
                <a16:creationId xmlns:a16="http://schemas.microsoft.com/office/drawing/2014/main" id="{262EA33C-0BA3-4A56-9AD9-6E5A88BDDCC0}"/>
              </a:ext>
            </a:extLst>
          </p:cNvPr>
          <p:cNvPicPr>
            <a:picLocks noChangeAspect="1"/>
          </p:cNvPicPr>
          <p:nvPr/>
        </p:nvPicPr>
        <p:blipFill>
          <a:blip r:embed="rId3"/>
          <a:stretch>
            <a:fillRect/>
          </a:stretch>
        </p:blipFill>
        <p:spPr>
          <a:xfrm>
            <a:off x="257175" y="2821361"/>
            <a:ext cx="4314825" cy="1666875"/>
          </a:xfrm>
          <a:prstGeom prst="rect">
            <a:avLst/>
          </a:prstGeom>
        </p:spPr>
      </p:pic>
      <p:pic>
        <p:nvPicPr>
          <p:cNvPr id="15" name="图片 14">
            <a:extLst>
              <a:ext uri="{FF2B5EF4-FFF2-40B4-BE49-F238E27FC236}">
                <a16:creationId xmlns:a16="http://schemas.microsoft.com/office/drawing/2014/main" id="{8B5E7DFB-CAB3-4FA9-A6D1-1E9ADC6A7950}"/>
              </a:ext>
            </a:extLst>
          </p:cNvPr>
          <p:cNvPicPr>
            <a:picLocks noChangeAspect="1"/>
          </p:cNvPicPr>
          <p:nvPr/>
        </p:nvPicPr>
        <p:blipFill>
          <a:blip r:embed="rId4"/>
          <a:stretch>
            <a:fillRect/>
          </a:stretch>
        </p:blipFill>
        <p:spPr>
          <a:xfrm>
            <a:off x="5229226" y="2506488"/>
            <a:ext cx="3186112" cy="2145105"/>
          </a:xfrm>
          <a:prstGeom prst="rect">
            <a:avLst/>
          </a:prstGeom>
        </p:spPr>
      </p:pic>
      <p:sp>
        <p:nvSpPr>
          <p:cNvPr id="16" name="矩形 15">
            <a:extLst>
              <a:ext uri="{FF2B5EF4-FFF2-40B4-BE49-F238E27FC236}">
                <a16:creationId xmlns:a16="http://schemas.microsoft.com/office/drawing/2014/main" id="{C316901B-05C7-4D0E-A156-E3001780CFB5}"/>
              </a:ext>
            </a:extLst>
          </p:cNvPr>
          <p:cNvSpPr/>
          <p:nvPr/>
        </p:nvSpPr>
        <p:spPr>
          <a:xfrm>
            <a:off x="461962" y="2254624"/>
            <a:ext cx="4110038" cy="25539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sp>
        <p:nvSpPr>
          <p:cNvPr id="17" name="矩形 16">
            <a:extLst>
              <a:ext uri="{FF2B5EF4-FFF2-40B4-BE49-F238E27FC236}">
                <a16:creationId xmlns:a16="http://schemas.microsoft.com/office/drawing/2014/main" id="{6B30D4C8-F93C-4A5C-933E-C5BE48FAD662}"/>
              </a:ext>
            </a:extLst>
          </p:cNvPr>
          <p:cNvSpPr/>
          <p:nvPr/>
        </p:nvSpPr>
        <p:spPr>
          <a:xfrm>
            <a:off x="4776787" y="2254623"/>
            <a:ext cx="4110038" cy="25539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sp>
        <p:nvSpPr>
          <p:cNvPr id="18" name="内容占位符 9">
            <a:extLst>
              <a:ext uri="{FF2B5EF4-FFF2-40B4-BE49-F238E27FC236}">
                <a16:creationId xmlns:a16="http://schemas.microsoft.com/office/drawing/2014/main" id="{A06407EB-3343-42C5-908B-295F6C2F9B41}"/>
              </a:ext>
            </a:extLst>
          </p:cNvPr>
          <p:cNvSpPr>
            <a:spLocks noGrp="1"/>
          </p:cNvSpPr>
          <p:nvPr>
            <p:ph idx="1"/>
          </p:nvPr>
        </p:nvSpPr>
        <p:spPr>
          <a:xfrm>
            <a:off x="628650" y="1479176"/>
            <a:ext cx="7886700" cy="4581245"/>
          </a:xfrm>
        </p:spPr>
        <p:txBody>
          <a:bodyPr/>
          <a:lstStyle/>
          <a:p>
            <a:r>
              <a:rPr lang="en-US" altLang="zh-CN" dirty="0"/>
              <a:t>Visualization of aligned features(t-</a:t>
            </a:r>
            <a:r>
              <a:rPr lang="en-US" altLang="zh-CN" dirty="0" err="1"/>
              <a:t>SNE</a:t>
            </a:r>
            <a:r>
              <a:rPr lang="en-US" altLang="zh-CN" dirty="0"/>
              <a:t>)</a:t>
            </a:r>
            <a:endParaRPr lang="zh-CN" altLang="en-US" dirty="0"/>
          </a:p>
        </p:txBody>
      </p:sp>
      <p:sp>
        <p:nvSpPr>
          <p:cNvPr id="19" name="矩形 18">
            <a:extLst>
              <a:ext uri="{FF2B5EF4-FFF2-40B4-BE49-F238E27FC236}">
                <a16:creationId xmlns:a16="http://schemas.microsoft.com/office/drawing/2014/main" id="{BF883BFE-88B6-4662-82DC-BB112E1635CF}"/>
              </a:ext>
            </a:extLst>
          </p:cNvPr>
          <p:cNvSpPr/>
          <p:nvPr/>
        </p:nvSpPr>
        <p:spPr>
          <a:xfrm>
            <a:off x="550686" y="2636695"/>
            <a:ext cx="606256" cy="338554"/>
          </a:xfrm>
          <a:prstGeom prst="rect">
            <a:avLst/>
          </a:prstGeom>
        </p:spPr>
        <p:txBody>
          <a:bodyPr wrap="none">
            <a:spAutoFit/>
          </a:bodyPr>
          <a:lstStyle/>
          <a:p>
            <a:r>
              <a:rPr lang="en-US" altLang="zh-CN" sz="1600" dirty="0" err="1"/>
              <a:t>ID_1</a:t>
            </a:r>
            <a:endParaRPr lang="zh-CN" altLang="en-US" sz="1600" dirty="0"/>
          </a:p>
        </p:txBody>
      </p:sp>
      <p:sp>
        <p:nvSpPr>
          <p:cNvPr id="20" name="矩形 19">
            <a:extLst>
              <a:ext uri="{FF2B5EF4-FFF2-40B4-BE49-F238E27FC236}">
                <a16:creationId xmlns:a16="http://schemas.microsoft.com/office/drawing/2014/main" id="{0D4002F2-C9A6-4A9B-973F-D57AC39D1CDA}"/>
              </a:ext>
            </a:extLst>
          </p:cNvPr>
          <p:cNvSpPr/>
          <p:nvPr/>
        </p:nvSpPr>
        <p:spPr>
          <a:xfrm>
            <a:off x="7422832" y="2636695"/>
            <a:ext cx="606256" cy="338554"/>
          </a:xfrm>
          <a:prstGeom prst="rect">
            <a:avLst/>
          </a:prstGeom>
        </p:spPr>
        <p:txBody>
          <a:bodyPr wrap="none">
            <a:spAutoFit/>
          </a:bodyPr>
          <a:lstStyle/>
          <a:p>
            <a:r>
              <a:rPr lang="en-US" altLang="zh-CN" sz="1600" dirty="0" err="1"/>
              <a:t>ID_1</a:t>
            </a:r>
            <a:endParaRPr lang="zh-CN" altLang="en-US" sz="1600" dirty="0"/>
          </a:p>
        </p:txBody>
      </p:sp>
      <p:sp>
        <p:nvSpPr>
          <p:cNvPr id="21" name="矩形 20">
            <a:extLst>
              <a:ext uri="{FF2B5EF4-FFF2-40B4-BE49-F238E27FC236}">
                <a16:creationId xmlns:a16="http://schemas.microsoft.com/office/drawing/2014/main" id="{721425E9-8875-40A4-91A4-10E24EA51D46}"/>
              </a:ext>
            </a:extLst>
          </p:cNvPr>
          <p:cNvSpPr/>
          <p:nvPr/>
        </p:nvSpPr>
        <p:spPr>
          <a:xfrm>
            <a:off x="2043563" y="2636695"/>
            <a:ext cx="708848" cy="338554"/>
          </a:xfrm>
          <a:prstGeom prst="rect">
            <a:avLst/>
          </a:prstGeom>
        </p:spPr>
        <p:txBody>
          <a:bodyPr wrap="none">
            <a:spAutoFit/>
          </a:bodyPr>
          <a:lstStyle/>
          <a:p>
            <a:r>
              <a:rPr lang="en-US" altLang="zh-CN" sz="1600" dirty="0" err="1"/>
              <a:t>ID_42</a:t>
            </a:r>
            <a:endParaRPr lang="zh-CN" altLang="en-US" sz="1600" dirty="0"/>
          </a:p>
        </p:txBody>
      </p:sp>
      <p:sp>
        <p:nvSpPr>
          <p:cNvPr id="22" name="矩形 21">
            <a:extLst>
              <a:ext uri="{FF2B5EF4-FFF2-40B4-BE49-F238E27FC236}">
                <a16:creationId xmlns:a16="http://schemas.microsoft.com/office/drawing/2014/main" id="{407411AA-CF30-4E30-B331-5CAA89956B08}"/>
              </a:ext>
            </a:extLst>
          </p:cNvPr>
          <p:cNvSpPr/>
          <p:nvPr/>
        </p:nvSpPr>
        <p:spPr>
          <a:xfrm>
            <a:off x="5024439" y="2426804"/>
            <a:ext cx="708848" cy="338554"/>
          </a:xfrm>
          <a:prstGeom prst="rect">
            <a:avLst/>
          </a:prstGeom>
        </p:spPr>
        <p:txBody>
          <a:bodyPr wrap="none">
            <a:spAutoFit/>
          </a:bodyPr>
          <a:lstStyle/>
          <a:p>
            <a:r>
              <a:rPr lang="en-US" altLang="zh-CN" sz="1600" dirty="0" err="1"/>
              <a:t>ID_42</a:t>
            </a:r>
            <a:endParaRPr lang="zh-CN" altLang="en-US" sz="1600" dirty="0"/>
          </a:p>
        </p:txBody>
      </p:sp>
      <p:sp>
        <p:nvSpPr>
          <p:cNvPr id="23" name="矩形 22">
            <a:extLst>
              <a:ext uri="{FF2B5EF4-FFF2-40B4-BE49-F238E27FC236}">
                <a16:creationId xmlns:a16="http://schemas.microsoft.com/office/drawing/2014/main" id="{DCA56423-464E-41B9-8345-93BAA9299DF8}"/>
              </a:ext>
            </a:extLst>
          </p:cNvPr>
          <p:cNvSpPr/>
          <p:nvPr/>
        </p:nvSpPr>
        <p:spPr>
          <a:xfrm>
            <a:off x="3797429" y="2725016"/>
            <a:ext cx="708848" cy="338554"/>
          </a:xfrm>
          <a:prstGeom prst="rect">
            <a:avLst/>
          </a:prstGeom>
        </p:spPr>
        <p:txBody>
          <a:bodyPr wrap="none">
            <a:spAutoFit/>
          </a:bodyPr>
          <a:lstStyle/>
          <a:p>
            <a:r>
              <a:rPr lang="en-US" altLang="zh-CN" sz="1600" dirty="0" err="1"/>
              <a:t>ID_37</a:t>
            </a:r>
            <a:endParaRPr lang="zh-CN" altLang="en-US" sz="1600" dirty="0"/>
          </a:p>
        </p:txBody>
      </p:sp>
      <p:sp>
        <p:nvSpPr>
          <p:cNvPr id="24" name="矩形 23">
            <a:extLst>
              <a:ext uri="{FF2B5EF4-FFF2-40B4-BE49-F238E27FC236}">
                <a16:creationId xmlns:a16="http://schemas.microsoft.com/office/drawing/2014/main" id="{19B62566-C7DE-4F71-A493-08BE91E20212}"/>
              </a:ext>
            </a:extLst>
          </p:cNvPr>
          <p:cNvSpPr/>
          <p:nvPr/>
        </p:nvSpPr>
        <p:spPr>
          <a:xfrm>
            <a:off x="6264659" y="3209708"/>
            <a:ext cx="708848" cy="338554"/>
          </a:xfrm>
          <a:prstGeom prst="rect">
            <a:avLst/>
          </a:prstGeom>
        </p:spPr>
        <p:txBody>
          <a:bodyPr wrap="none">
            <a:spAutoFit/>
          </a:bodyPr>
          <a:lstStyle/>
          <a:p>
            <a:r>
              <a:rPr lang="en-US" altLang="zh-CN" sz="1600" dirty="0" err="1"/>
              <a:t>ID_37</a:t>
            </a:r>
            <a:endParaRPr lang="zh-CN" altLang="en-US" sz="1600" dirty="0"/>
          </a:p>
        </p:txBody>
      </p:sp>
      <p:sp>
        <p:nvSpPr>
          <p:cNvPr id="27" name="矩形 26">
            <a:extLst>
              <a:ext uri="{FF2B5EF4-FFF2-40B4-BE49-F238E27FC236}">
                <a16:creationId xmlns:a16="http://schemas.microsoft.com/office/drawing/2014/main" id="{8C129643-7DD5-491D-B0F7-E525737B021F}"/>
              </a:ext>
            </a:extLst>
          </p:cNvPr>
          <p:cNvSpPr/>
          <p:nvPr/>
        </p:nvSpPr>
        <p:spPr>
          <a:xfrm>
            <a:off x="6043901" y="4470014"/>
            <a:ext cx="811441" cy="338554"/>
          </a:xfrm>
          <a:prstGeom prst="rect">
            <a:avLst/>
          </a:prstGeom>
        </p:spPr>
        <p:txBody>
          <a:bodyPr wrap="none">
            <a:spAutoFit/>
          </a:bodyPr>
          <a:lstStyle/>
          <a:p>
            <a:r>
              <a:rPr lang="en-US" altLang="zh-CN" sz="1600" dirty="0" err="1"/>
              <a:t>ID_107</a:t>
            </a:r>
            <a:endParaRPr lang="zh-CN" altLang="en-US" sz="1600" dirty="0"/>
          </a:p>
        </p:txBody>
      </p:sp>
      <p:sp>
        <p:nvSpPr>
          <p:cNvPr id="28" name="矩形 27">
            <a:extLst>
              <a:ext uri="{FF2B5EF4-FFF2-40B4-BE49-F238E27FC236}">
                <a16:creationId xmlns:a16="http://schemas.microsoft.com/office/drawing/2014/main" id="{D9BD9DDA-0FB7-4BB8-9379-1B4EE6E5D8E8}"/>
              </a:ext>
            </a:extLst>
          </p:cNvPr>
          <p:cNvSpPr/>
          <p:nvPr/>
        </p:nvSpPr>
        <p:spPr>
          <a:xfrm>
            <a:off x="3408536" y="3869796"/>
            <a:ext cx="811441" cy="338554"/>
          </a:xfrm>
          <a:prstGeom prst="rect">
            <a:avLst/>
          </a:prstGeom>
        </p:spPr>
        <p:txBody>
          <a:bodyPr wrap="none">
            <a:spAutoFit/>
          </a:bodyPr>
          <a:lstStyle/>
          <a:p>
            <a:r>
              <a:rPr lang="en-US" altLang="zh-CN" sz="1600" dirty="0" err="1"/>
              <a:t>ID_107</a:t>
            </a:r>
            <a:endParaRPr lang="zh-CN" altLang="en-US" sz="1600" dirty="0"/>
          </a:p>
        </p:txBody>
      </p:sp>
      <p:sp>
        <p:nvSpPr>
          <p:cNvPr id="29" name="矩形 28">
            <a:extLst>
              <a:ext uri="{FF2B5EF4-FFF2-40B4-BE49-F238E27FC236}">
                <a16:creationId xmlns:a16="http://schemas.microsoft.com/office/drawing/2014/main" id="{A8712CE6-3B97-4D1B-ADF1-51A5089428B1}"/>
              </a:ext>
            </a:extLst>
          </p:cNvPr>
          <p:cNvSpPr/>
          <p:nvPr/>
        </p:nvSpPr>
        <p:spPr>
          <a:xfrm>
            <a:off x="369966" y="5256010"/>
            <a:ext cx="4572000" cy="923330"/>
          </a:xfrm>
          <a:prstGeom prst="rect">
            <a:avLst/>
          </a:prstGeom>
        </p:spPr>
        <p:txBody>
          <a:bodyPr>
            <a:spAutoFit/>
          </a:bodyPr>
          <a:lstStyle/>
          <a:p>
            <a:r>
              <a:rPr lang="zh-CN" altLang="en-US" dirty="0"/>
              <a:t> </a:t>
            </a:r>
            <a:r>
              <a:rPr lang="en-US" altLang="zh-CN" dirty="0"/>
              <a:t>initial features : intra-identity </a:t>
            </a:r>
            <a:r>
              <a:rPr lang="en-US" altLang="zh-CN" b="1" dirty="0"/>
              <a:t>modality discrepancy </a:t>
            </a:r>
            <a:r>
              <a:rPr lang="en-US" altLang="zh-CN" dirty="0"/>
              <a:t>remains obvious</a:t>
            </a:r>
            <a:r>
              <a:rPr lang="zh-CN" altLang="en-US" dirty="0"/>
              <a:t> and </a:t>
            </a:r>
            <a:r>
              <a:rPr lang="en-US" altLang="zh-CN" dirty="0"/>
              <a:t>insufficient </a:t>
            </a:r>
            <a:r>
              <a:rPr lang="en-US" altLang="zh-CN" b="1" dirty="0"/>
              <a:t>discriminable</a:t>
            </a:r>
            <a:r>
              <a:rPr lang="en-US" altLang="zh-CN" dirty="0"/>
              <a:t> </a:t>
            </a:r>
            <a:r>
              <a:rPr lang="zh-CN" altLang="en-US" dirty="0"/>
              <a:t>person </a:t>
            </a:r>
            <a:r>
              <a:rPr lang="en-US" altLang="zh-CN" dirty="0"/>
              <a:t>information for </a:t>
            </a:r>
            <a:r>
              <a:rPr lang="en-US" altLang="zh-CN" dirty="0" err="1"/>
              <a:t>ReID</a:t>
            </a:r>
            <a:endParaRPr lang="zh-CN" altLang="en-US" dirty="0"/>
          </a:p>
        </p:txBody>
      </p:sp>
      <p:sp>
        <p:nvSpPr>
          <p:cNvPr id="30" name="矩形 29">
            <a:extLst>
              <a:ext uri="{FF2B5EF4-FFF2-40B4-BE49-F238E27FC236}">
                <a16:creationId xmlns:a16="http://schemas.microsoft.com/office/drawing/2014/main" id="{DE60058B-06E3-4048-BA91-0619291D5F63}"/>
              </a:ext>
            </a:extLst>
          </p:cNvPr>
          <p:cNvSpPr/>
          <p:nvPr/>
        </p:nvSpPr>
        <p:spPr>
          <a:xfrm>
            <a:off x="4749821" y="5267748"/>
            <a:ext cx="4394179" cy="1200329"/>
          </a:xfrm>
          <a:prstGeom prst="rect">
            <a:avLst/>
          </a:prstGeom>
        </p:spPr>
        <p:txBody>
          <a:bodyPr wrap="square">
            <a:spAutoFit/>
          </a:bodyPr>
          <a:lstStyle/>
          <a:p>
            <a:r>
              <a:rPr lang="zh-CN" altLang="en-US" dirty="0"/>
              <a:t>Features extracted by MPANet</a:t>
            </a:r>
            <a:r>
              <a:rPr lang="en-US" altLang="zh-CN" dirty="0"/>
              <a:t>: well grouped </a:t>
            </a:r>
            <a:r>
              <a:rPr lang="en-US" altLang="zh-CN" b="1" dirty="0"/>
              <a:t>by identity</a:t>
            </a:r>
            <a:r>
              <a:rPr lang="en-US" altLang="zh-CN" dirty="0"/>
              <a:t>. Improving the </a:t>
            </a:r>
            <a:r>
              <a:rPr lang="en-US" altLang="zh-CN" b="1" dirty="0"/>
              <a:t>discriminability</a:t>
            </a:r>
            <a:r>
              <a:rPr lang="en-US" altLang="zh-CN" dirty="0"/>
              <a:t> of features by discovering nuances.</a:t>
            </a:r>
          </a:p>
          <a:p>
            <a:r>
              <a:rPr lang="en-US" altLang="zh-CN" dirty="0"/>
              <a:t>(especially for infrared features)</a:t>
            </a:r>
            <a:endParaRPr lang="zh-CN" altLang="en-US" dirty="0"/>
          </a:p>
        </p:txBody>
      </p:sp>
      <p:sp>
        <p:nvSpPr>
          <p:cNvPr id="25" name="等腰三角形 24">
            <a:extLst>
              <a:ext uri="{FF2B5EF4-FFF2-40B4-BE49-F238E27FC236}">
                <a16:creationId xmlns:a16="http://schemas.microsoft.com/office/drawing/2014/main" id="{DD8DCC7F-6099-4EC5-929B-18FB5CD724B7}"/>
              </a:ext>
            </a:extLst>
          </p:cNvPr>
          <p:cNvSpPr>
            <a:spLocks noChangeAspect="1"/>
          </p:cNvSpPr>
          <p:nvPr/>
        </p:nvSpPr>
        <p:spPr>
          <a:xfrm>
            <a:off x="2498548" y="4938707"/>
            <a:ext cx="179654" cy="180000"/>
          </a:xfrm>
          <a:prstGeom prst="triangle">
            <a:avLst/>
          </a:prstGeom>
          <a:noFill/>
          <a:ln>
            <a:solidFill>
              <a:schemeClr val="tx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75A1975-22E8-4436-B63C-4A5C5EA8BB15}"/>
              </a:ext>
            </a:extLst>
          </p:cNvPr>
          <p:cNvSpPr/>
          <p:nvPr/>
        </p:nvSpPr>
        <p:spPr>
          <a:xfrm>
            <a:off x="2626616" y="4832135"/>
            <a:ext cx="1806905" cy="369332"/>
          </a:xfrm>
          <a:prstGeom prst="rect">
            <a:avLst/>
          </a:prstGeom>
        </p:spPr>
        <p:txBody>
          <a:bodyPr wrap="none">
            <a:spAutoFit/>
          </a:bodyPr>
          <a:lstStyle/>
          <a:p>
            <a:r>
              <a:rPr lang="en-US" altLang="zh-CN" dirty="0"/>
              <a:t>Infrared modality</a:t>
            </a:r>
            <a:endParaRPr lang="zh-CN" altLang="en-US" dirty="0"/>
          </a:p>
        </p:txBody>
      </p:sp>
      <p:sp>
        <p:nvSpPr>
          <p:cNvPr id="31" name="矩形 30">
            <a:extLst>
              <a:ext uri="{FF2B5EF4-FFF2-40B4-BE49-F238E27FC236}">
                <a16:creationId xmlns:a16="http://schemas.microsoft.com/office/drawing/2014/main" id="{7AE491CE-A3F9-408F-839C-899C516CB515}"/>
              </a:ext>
            </a:extLst>
          </p:cNvPr>
          <p:cNvSpPr/>
          <p:nvPr/>
        </p:nvSpPr>
        <p:spPr>
          <a:xfrm>
            <a:off x="4999667" y="4851372"/>
            <a:ext cx="1773819" cy="369332"/>
          </a:xfrm>
          <a:prstGeom prst="rect">
            <a:avLst/>
          </a:prstGeom>
        </p:spPr>
        <p:txBody>
          <a:bodyPr wrap="none">
            <a:spAutoFit/>
          </a:bodyPr>
          <a:lstStyle/>
          <a:p>
            <a:r>
              <a:rPr lang="en-US" altLang="zh-CN" dirty="0"/>
              <a:t>Visible modality</a:t>
            </a:r>
            <a:endParaRPr lang="zh-CN" altLang="en-US" dirty="0"/>
          </a:p>
        </p:txBody>
      </p:sp>
      <p:sp>
        <p:nvSpPr>
          <p:cNvPr id="32" name="椭圆 31">
            <a:extLst>
              <a:ext uri="{FF2B5EF4-FFF2-40B4-BE49-F238E27FC236}">
                <a16:creationId xmlns:a16="http://schemas.microsoft.com/office/drawing/2014/main" id="{4A23AD82-9A03-40DE-9B31-367646CE5B6D}"/>
              </a:ext>
            </a:extLst>
          </p:cNvPr>
          <p:cNvSpPr>
            <a:spLocks noChangeAspect="1"/>
          </p:cNvSpPr>
          <p:nvPr/>
        </p:nvSpPr>
        <p:spPr>
          <a:xfrm>
            <a:off x="4870685" y="4941055"/>
            <a:ext cx="180000" cy="18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936441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7. Insights</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33</a:t>
            </a:fld>
            <a:endParaRPr lang="zh-CN" altLang="en-US"/>
          </a:p>
        </p:txBody>
      </p:sp>
      <p:sp>
        <p:nvSpPr>
          <p:cNvPr id="10" name="内容占位符 9">
            <a:extLst>
              <a:ext uri="{FF2B5EF4-FFF2-40B4-BE49-F238E27FC236}">
                <a16:creationId xmlns:a16="http://schemas.microsoft.com/office/drawing/2014/main" id="{8562B028-DEFE-4820-BD99-160674BC47D9}"/>
              </a:ext>
            </a:extLst>
          </p:cNvPr>
          <p:cNvSpPr>
            <a:spLocks noGrp="1"/>
          </p:cNvSpPr>
          <p:nvPr>
            <p:ph idx="1"/>
          </p:nvPr>
        </p:nvSpPr>
        <p:spPr/>
        <p:txBody>
          <a:bodyPr/>
          <a:lstStyle/>
          <a:p>
            <a:r>
              <a:rPr lang="en-US" altLang="zh-CN" dirty="0"/>
              <a:t>Effect of Attention Mechanisms</a:t>
            </a:r>
            <a:endParaRPr lang="zh-CN" altLang="en-US" dirty="0"/>
          </a:p>
        </p:txBody>
      </p:sp>
      <p:pic>
        <p:nvPicPr>
          <p:cNvPr id="5" name="图片 4">
            <a:extLst>
              <a:ext uri="{FF2B5EF4-FFF2-40B4-BE49-F238E27FC236}">
                <a16:creationId xmlns:a16="http://schemas.microsoft.com/office/drawing/2014/main" id="{2466FC77-C37E-46DC-876C-8948BF98A9CC}"/>
              </a:ext>
            </a:extLst>
          </p:cNvPr>
          <p:cNvPicPr>
            <a:picLocks noChangeAspect="1"/>
          </p:cNvPicPr>
          <p:nvPr/>
        </p:nvPicPr>
        <p:blipFill>
          <a:blip r:embed="rId3"/>
          <a:stretch>
            <a:fillRect/>
          </a:stretch>
        </p:blipFill>
        <p:spPr>
          <a:xfrm>
            <a:off x="735965" y="1959000"/>
            <a:ext cx="6534150" cy="2348927"/>
          </a:xfrm>
          <a:prstGeom prst="rect">
            <a:avLst/>
          </a:prstGeom>
        </p:spPr>
      </p:pic>
      <p:sp>
        <p:nvSpPr>
          <p:cNvPr id="7" name="矩形 6">
            <a:extLst>
              <a:ext uri="{FF2B5EF4-FFF2-40B4-BE49-F238E27FC236}">
                <a16:creationId xmlns:a16="http://schemas.microsoft.com/office/drawing/2014/main" id="{6683C6C2-87FB-4CF1-990A-5BE5220C04DF}"/>
              </a:ext>
            </a:extLst>
          </p:cNvPr>
          <p:cNvSpPr/>
          <p:nvPr/>
        </p:nvSpPr>
        <p:spPr>
          <a:xfrm>
            <a:off x="7322264" y="2532352"/>
            <a:ext cx="878205" cy="307777"/>
          </a:xfrm>
          <a:prstGeom prst="rect">
            <a:avLst/>
          </a:prstGeom>
        </p:spPr>
        <p:txBody>
          <a:bodyPr wrap="square">
            <a:spAutoFit/>
          </a:bodyPr>
          <a:lstStyle/>
          <a:p>
            <a:r>
              <a:rPr lang="en-US" altLang="zh-CN" sz="1400" dirty="0" err="1">
                <a:solidFill>
                  <a:srgbClr val="FF0000"/>
                </a:solidFill>
              </a:rPr>
              <a:t>mAP</a:t>
            </a:r>
            <a:r>
              <a:rPr lang="en-US" altLang="zh-CN" sz="1400" dirty="0">
                <a:solidFill>
                  <a:srgbClr val="FF0000"/>
                </a:solidFill>
              </a:rPr>
              <a:t>-diff</a:t>
            </a:r>
            <a:endParaRPr lang="zh-CN" altLang="en-US" sz="1400" dirty="0">
              <a:solidFill>
                <a:srgbClr val="FF0000"/>
              </a:solidFill>
            </a:endParaRPr>
          </a:p>
        </p:txBody>
      </p:sp>
      <p:sp>
        <p:nvSpPr>
          <p:cNvPr id="8" name="矩形 7">
            <a:extLst>
              <a:ext uri="{FF2B5EF4-FFF2-40B4-BE49-F238E27FC236}">
                <a16:creationId xmlns:a16="http://schemas.microsoft.com/office/drawing/2014/main" id="{BDC7D723-5E1A-482E-AE99-78F499E5F471}"/>
              </a:ext>
            </a:extLst>
          </p:cNvPr>
          <p:cNvSpPr/>
          <p:nvPr/>
        </p:nvSpPr>
        <p:spPr>
          <a:xfrm>
            <a:off x="7322264" y="2834206"/>
            <a:ext cx="653336" cy="307777"/>
          </a:xfrm>
          <a:prstGeom prst="rect">
            <a:avLst/>
          </a:prstGeom>
        </p:spPr>
        <p:txBody>
          <a:bodyPr wrap="square">
            <a:spAutoFit/>
          </a:bodyPr>
          <a:lstStyle/>
          <a:p>
            <a:r>
              <a:rPr lang="en-US" altLang="zh-CN" sz="1400" dirty="0">
                <a:solidFill>
                  <a:srgbClr val="FF0000"/>
                </a:solidFill>
              </a:rPr>
              <a:t>-0.</a:t>
            </a:r>
            <a:endParaRPr lang="zh-CN" altLang="en-US" sz="1400" dirty="0">
              <a:solidFill>
                <a:srgbClr val="FF0000"/>
              </a:solidFill>
            </a:endParaRPr>
          </a:p>
        </p:txBody>
      </p:sp>
      <p:sp>
        <p:nvSpPr>
          <p:cNvPr id="9" name="矩形 8">
            <a:extLst>
              <a:ext uri="{FF2B5EF4-FFF2-40B4-BE49-F238E27FC236}">
                <a16:creationId xmlns:a16="http://schemas.microsoft.com/office/drawing/2014/main" id="{3CF6A0E6-3759-4009-9083-28DDC7891CE5}"/>
              </a:ext>
            </a:extLst>
          </p:cNvPr>
          <p:cNvSpPr/>
          <p:nvPr/>
        </p:nvSpPr>
        <p:spPr>
          <a:xfrm>
            <a:off x="7270115" y="3108985"/>
            <a:ext cx="653336" cy="307777"/>
          </a:xfrm>
          <a:prstGeom prst="rect">
            <a:avLst/>
          </a:prstGeom>
        </p:spPr>
        <p:txBody>
          <a:bodyPr wrap="square">
            <a:spAutoFit/>
          </a:bodyPr>
          <a:lstStyle/>
          <a:p>
            <a:r>
              <a:rPr lang="en-US" altLang="zh-CN" sz="1400" dirty="0">
                <a:solidFill>
                  <a:srgbClr val="FF0000"/>
                </a:solidFill>
              </a:rPr>
              <a:t>-4.95</a:t>
            </a:r>
            <a:endParaRPr lang="zh-CN" altLang="en-US" sz="1400" dirty="0">
              <a:solidFill>
                <a:srgbClr val="FF0000"/>
              </a:solidFill>
            </a:endParaRPr>
          </a:p>
        </p:txBody>
      </p:sp>
      <p:sp>
        <p:nvSpPr>
          <p:cNvPr id="11" name="矩形 10">
            <a:extLst>
              <a:ext uri="{FF2B5EF4-FFF2-40B4-BE49-F238E27FC236}">
                <a16:creationId xmlns:a16="http://schemas.microsoft.com/office/drawing/2014/main" id="{77E28EBA-5CDB-41D0-AED4-BDAC70B6F86C}"/>
              </a:ext>
            </a:extLst>
          </p:cNvPr>
          <p:cNvSpPr/>
          <p:nvPr/>
        </p:nvSpPr>
        <p:spPr>
          <a:xfrm>
            <a:off x="7270115" y="3385080"/>
            <a:ext cx="653336" cy="307777"/>
          </a:xfrm>
          <a:prstGeom prst="rect">
            <a:avLst/>
          </a:prstGeom>
        </p:spPr>
        <p:txBody>
          <a:bodyPr wrap="square">
            <a:spAutoFit/>
          </a:bodyPr>
          <a:lstStyle/>
          <a:p>
            <a:r>
              <a:rPr lang="en-US" altLang="zh-CN" sz="1400" dirty="0">
                <a:solidFill>
                  <a:srgbClr val="FF0000"/>
                </a:solidFill>
              </a:rPr>
              <a:t>-</a:t>
            </a:r>
            <a:r>
              <a:rPr lang="en-US" altLang="zh-CN" sz="1400" b="1" dirty="0">
                <a:solidFill>
                  <a:srgbClr val="FF0000"/>
                </a:solidFill>
              </a:rPr>
              <a:t>9.89</a:t>
            </a:r>
            <a:endParaRPr lang="zh-CN" altLang="en-US" sz="1400" b="1" dirty="0">
              <a:solidFill>
                <a:srgbClr val="FF0000"/>
              </a:solidFill>
            </a:endParaRPr>
          </a:p>
        </p:txBody>
      </p:sp>
      <p:sp>
        <p:nvSpPr>
          <p:cNvPr id="12" name="矩形 11">
            <a:extLst>
              <a:ext uri="{FF2B5EF4-FFF2-40B4-BE49-F238E27FC236}">
                <a16:creationId xmlns:a16="http://schemas.microsoft.com/office/drawing/2014/main" id="{D1BB07EA-16E6-442E-BE71-B4FF38EA3F2A}"/>
              </a:ext>
            </a:extLst>
          </p:cNvPr>
          <p:cNvSpPr/>
          <p:nvPr/>
        </p:nvSpPr>
        <p:spPr>
          <a:xfrm>
            <a:off x="7248921" y="3643584"/>
            <a:ext cx="653336" cy="307777"/>
          </a:xfrm>
          <a:prstGeom prst="rect">
            <a:avLst/>
          </a:prstGeom>
        </p:spPr>
        <p:txBody>
          <a:bodyPr wrap="square">
            <a:spAutoFit/>
          </a:bodyPr>
          <a:lstStyle/>
          <a:p>
            <a:r>
              <a:rPr lang="en-US" altLang="zh-CN" sz="1400" dirty="0">
                <a:solidFill>
                  <a:srgbClr val="FF0000"/>
                </a:solidFill>
              </a:rPr>
              <a:t>-7.85</a:t>
            </a:r>
            <a:endParaRPr lang="zh-CN" altLang="en-US" sz="1400" dirty="0">
              <a:solidFill>
                <a:srgbClr val="FF0000"/>
              </a:solidFill>
            </a:endParaRPr>
          </a:p>
        </p:txBody>
      </p:sp>
      <p:sp>
        <p:nvSpPr>
          <p:cNvPr id="13" name="矩形 12">
            <a:extLst>
              <a:ext uri="{FF2B5EF4-FFF2-40B4-BE49-F238E27FC236}">
                <a16:creationId xmlns:a16="http://schemas.microsoft.com/office/drawing/2014/main" id="{264C90AD-173F-4615-93A9-FB94C32FF389}"/>
              </a:ext>
            </a:extLst>
          </p:cNvPr>
          <p:cNvSpPr/>
          <p:nvPr/>
        </p:nvSpPr>
        <p:spPr>
          <a:xfrm>
            <a:off x="7259518" y="3929260"/>
            <a:ext cx="653336" cy="307777"/>
          </a:xfrm>
          <a:prstGeom prst="rect">
            <a:avLst/>
          </a:prstGeom>
        </p:spPr>
        <p:txBody>
          <a:bodyPr wrap="square">
            <a:spAutoFit/>
          </a:bodyPr>
          <a:lstStyle/>
          <a:p>
            <a:r>
              <a:rPr lang="en-US" altLang="zh-CN" sz="1400" dirty="0">
                <a:solidFill>
                  <a:srgbClr val="FF0000"/>
                </a:solidFill>
              </a:rPr>
              <a:t>-6.70</a:t>
            </a:r>
            <a:endParaRPr lang="zh-CN" altLang="en-US" sz="1400" dirty="0">
              <a:solidFill>
                <a:srgbClr val="FF0000"/>
              </a:solidFill>
            </a:endParaRPr>
          </a:p>
        </p:txBody>
      </p:sp>
      <p:sp>
        <p:nvSpPr>
          <p:cNvPr id="14" name="矩形 13">
            <a:extLst>
              <a:ext uri="{FF2B5EF4-FFF2-40B4-BE49-F238E27FC236}">
                <a16:creationId xmlns:a16="http://schemas.microsoft.com/office/drawing/2014/main" id="{24195579-B14C-4430-973E-B8E9CC95B46E}"/>
              </a:ext>
            </a:extLst>
          </p:cNvPr>
          <p:cNvSpPr/>
          <p:nvPr/>
        </p:nvSpPr>
        <p:spPr>
          <a:xfrm flipV="1">
            <a:off x="883921" y="3385080"/>
            <a:ext cx="7018336" cy="290186"/>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F00014E-D407-44E8-A212-14763BE9D4E4}"/>
              </a:ext>
            </a:extLst>
          </p:cNvPr>
          <p:cNvSpPr/>
          <p:nvPr/>
        </p:nvSpPr>
        <p:spPr>
          <a:xfrm>
            <a:off x="883921" y="4289414"/>
            <a:ext cx="7316548" cy="584775"/>
          </a:xfrm>
          <a:prstGeom prst="rect">
            <a:avLst/>
          </a:prstGeom>
        </p:spPr>
        <p:txBody>
          <a:bodyPr wrap="square">
            <a:spAutoFit/>
          </a:bodyPr>
          <a:lstStyle/>
          <a:p>
            <a:r>
              <a:rPr lang="en-US" altLang="zh-CN" sz="1600" dirty="0"/>
              <a:t>*</a:t>
            </a:r>
            <a:r>
              <a:rPr lang="en-US" altLang="zh-CN" sz="1600" dirty="0" err="1"/>
              <a:t>NL:spatial</a:t>
            </a:r>
            <a:r>
              <a:rPr lang="en-US" altLang="zh-CN" sz="1600" dirty="0"/>
              <a:t> attention, </a:t>
            </a:r>
            <a:r>
              <a:rPr lang="en-US" altLang="zh-CN" sz="1600" dirty="0" err="1"/>
              <a:t>CVPR’18</a:t>
            </a:r>
            <a:r>
              <a:rPr lang="en-US" altLang="zh-CN" sz="1600" dirty="0"/>
              <a:t>. </a:t>
            </a:r>
            <a:r>
              <a:rPr lang="en-US" altLang="zh-CN" sz="1600" dirty="0" err="1"/>
              <a:t>SENet:channel</a:t>
            </a:r>
            <a:r>
              <a:rPr lang="en-US" altLang="zh-CN" sz="1600" dirty="0"/>
              <a:t> attention, </a:t>
            </a:r>
            <a:r>
              <a:rPr lang="en-US" altLang="zh-CN" sz="1600" dirty="0" err="1"/>
              <a:t>CVPR’17</a:t>
            </a:r>
            <a:r>
              <a:rPr lang="en-US" altLang="zh-CN" sz="1600" dirty="0"/>
              <a:t>. </a:t>
            </a:r>
            <a:r>
              <a:rPr lang="en-US" altLang="zh-CN" sz="1600" dirty="0" err="1"/>
              <a:t>CBAM:channel</a:t>
            </a:r>
            <a:r>
              <a:rPr lang="en-US" altLang="zh-CN" sz="1600" dirty="0"/>
              <a:t> &amp; spatial attention, </a:t>
            </a:r>
            <a:r>
              <a:rPr lang="en-US" altLang="zh-CN" sz="1600" dirty="0" err="1"/>
              <a:t>ECCV’18</a:t>
            </a:r>
            <a:endParaRPr lang="zh-CN" altLang="en-US" sz="1600" dirty="0"/>
          </a:p>
        </p:txBody>
      </p:sp>
      <p:sp>
        <p:nvSpPr>
          <p:cNvPr id="16" name="矩形 15">
            <a:extLst>
              <a:ext uri="{FF2B5EF4-FFF2-40B4-BE49-F238E27FC236}">
                <a16:creationId xmlns:a16="http://schemas.microsoft.com/office/drawing/2014/main" id="{29BC15D4-82AE-4636-A6E3-8EF65EEF1C31}"/>
              </a:ext>
            </a:extLst>
          </p:cNvPr>
          <p:cNvSpPr/>
          <p:nvPr/>
        </p:nvSpPr>
        <p:spPr>
          <a:xfrm>
            <a:off x="1016870" y="5137091"/>
            <a:ext cx="7498480" cy="923330"/>
          </a:xfrm>
          <a:prstGeom prst="rect">
            <a:avLst/>
          </a:prstGeom>
          <a:solidFill>
            <a:schemeClr val="bg1">
              <a:lumMod val="95000"/>
            </a:schemeClr>
          </a:solidFill>
        </p:spPr>
        <p:txBody>
          <a:bodyPr wrap="square">
            <a:spAutoFit/>
          </a:bodyPr>
          <a:lstStyle/>
          <a:p>
            <a:r>
              <a:rPr lang="zh-CN" altLang="en-US" dirty="0"/>
              <a:t>SE block </a:t>
            </a:r>
            <a:r>
              <a:rPr lang="en-US" altLang="zh-CN" dirty="0"/>
              <a:t>cant help </a:t>
            </a:r>
            <a:r>
              <a:rPr lang="en-US" altLang="zh-CN" b="1" dirty="0"/>
              <a:t>a</a:t>
            </a:r>
            <a:r>
              <a:rPr lang="zh-CN" altLang="en-US" b="1" dirty="0"/>
              <a:t>lleviat</a:t>
            </a:r>
            <a:r>
              <a:rPr lang="en-US" altLang="zh-CN" b="1" dirty="0"/>
              <a:t>e</a:t>
            </a:r>
            <a:r>
              <a:rPr lang="zh-CN" altLang="en-US" b="1" dirty="0"/>
              <a:t> the modality discrepancy</a:t>
            </a:r>
            <a:r>
              <a:rPr lang="zh-CN" altLang="en-US" dirty="0"/>
              <a:t>. </a:t>
            </a:r>
            <a:r>
              <a:rPr lang="en-US" altLang="zh-CN" dirty="0"/>
              <a:t>While </a:t>
            </a:r>
            <a:r>
              <a:rPr lang="zh-CN" altLang="en-US" dirty="0"/>
              <a:t>Instance Normalization can alleviate the modality discrepancy but the </a:t>
            </a:r>
            <a:r>
              <a:rPr lang="zh-CN" altLang="en-US" b="1" dirty="0"/>
              <a:t>discriminability will be harmed</a:t>
            </a:r>
            <a:r>
              <a:rPr lang="zh-CN" altLang="en-US" dirty="0"/>
              <a:t> at the same time. </a:t>
            </a:r>
          </a:p>
        </p:txBody>
      </p:sp>
      <p:cxnSp>
        <p:nvCxnSpPr>
          <p:cNvPr id="17" name="连接符: 曲线 16">
            <a:extLst>
              <a:ext uri="{FF2B5EF4-FFF2-40B4-BE49-F238E27FC236}">
                <a16:creationId xmlns:a16="http://schemas.microsoft.com/office/drawing/2014/main" id="{06A40063-7171-4CB9-AEFB-E8E64BFF3062}"/>
              </a:ext>
            </a:extLst>
          </p:cNvPr>
          <p:cNvCxnSpPr>
            <a:cxnSpLocks/>
            <a:stCxn id="14" idx="1"/>
            <a:endCxn id="16" idx="1"/>
          </p:cNvCxnSpPr>
          <p:nvPr/>
        </p:nvCxnSpPr>
        <p:spPr>
          <a:xfrm rot="10800000" flipH="1" flipV="1">
            <a:off x="883920" y="3530172"/>
            <a:ext cx="132949" cy="2068583"/>
          </a:xfrm>
          <a:prstGeom prst="curvedConnector3">
            <a:avLst>
              <a:gd name="adj1" fmla="val -439417"/>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37180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8. Conclusion</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34</a:t>
            </a:fld>
            <a:endParaRPr lang="zh-CN" altLang="en-US"/>
          </a:p>
        </p:txBody>
      </p:sp>
      <p:grpSp>
        <p:nvGrpSpPr>
          <p:cNvPr id="5" name="组合 4">
            <a:extLst>
              <a:ext uri="{FF2B5EF4-FFF2-40B4-BE49-F238E27FC236}">
                <a16:creationId xmlns:a16="http://schemas.microsoft.com/office/drawing/2014/main" id="{92143821-8989-4B17-9004-4648974B0DAC}"/>
              </a:ext>
            </a:extLst>
          </p:cNvPr>
          <p:cNvGrpSpPr/>
          <p:nvPr/>
        </p:nvGrpSpPr>
        <p:grpSpPr>
          <a:xfrm>
            <a:off x="448812" y="1473451"/>
            <a:ext cx="8246376" cy="2911659"/>
            <a:chOff x="1146366" y="1565091"/>
            <a:chExt cx="7054103" cy="2490687"/>
          </a:xfrm>
        </p:grpSpPr>
        <p:pic>
          <p:nvPicPr>
            <p:cNvPr id="7" name="图片 6">
              <a:extLst>
                <a:ext uri="{FF2B5EF4-FFF2-40B4-BE49-F238E27FC236}">
                  <a16:creationId xmlns:a16="http://schemas.microsoft.com/office/drawing/2014/main" id="{EB770434-E1A4-4A4B-8741-6265AF1E7990}"/>
                </a:ext>
              </a:extLst>
            </p:cNvPr>
            <p:cNvPicPr>
              <a:picLocks noChangeAspect="1"/>
            </p:cNvPicPr>
            <p:nvPr/>
          </p:nvPicPr>
          <p:blipFill>
            <a:blip r:embed="rId3"/>
            <a:stretch>
              <a:fillRect/>
            </a:stretch>
          </p:blipFill>
          <p:spPr>
            <a:xfrm>
              <a:off x="1146366" y="1565091"/>
              <a:ext cx="7054103" cy="2490687"/>
            </a:xfrm>
            <a:prstGeom prst="rect">
              <a:avLst/>
            </a:prstGeom>
          </p:spPr>
        </p:pic>
        <p:sp>
          <p:nvSpPr>
            <p:cNvPr id="8" name="矩形 7">
              <a:extLst>
                <a:ext uri="{FF2B5EF4-FFF2-40B4-BE49-F238E27FC236}">
                  <a16:creationId xmlns:a16="http://schemas.microsoft.com/office/drawing/2014/main" id="{5B5852E0-1486-48DE-81CB-228308DB3FFD}"/>
                </a:ext>
              </a:extLst>
            </p:cNvPr>
            <p:cNvSpPr/>
            <p:nvPr/>
          </p:nvSpPr>
          <p:spPr>
            <a:xfrm>
              <a:off x="2949388" y="1801906"/>
              <a:ext cx="1201271" cy="1864659"/>
            </a:xfrm>
            <a:prstGeom prst="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2EBB16C-C34B-4975-8024-66086B49FFA2}"/>
                </a:ext>
              </a:extLst>
            </p:cNvPr>
            <p:cNvSpPr/>
            <p:nvPr/>
          </p:nvSpPr>
          <p:spPr>
            <a:xfrm>
              <a:off x="4312024" y="1712258"/>
              <a:ext cx="2366681" cy="2169459"/>
            </a:xfrm>
            <a:prstGeom prst="rect">
              <a:avLst/>
            </a:prstGeom>
            <a:noFill/>
            <a:ln w="1905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65984F1-E645-43D7-816D-8FD69536F3BA}"/>
                </a:ext>
              </a:extLst>
            </p:cNvPr>
            <p:cNvSpPr/>
            <p:nvPr/>
          </p:nvSpPr>
          <p:spPr>
            <a:xfrm>
              <a:off x="6929719" y="1712257"/>
              <a:ext cx="1174376" cy="2169459"/>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17FFBA7C-5D80-428A-ADB4-96F4E6861382}"/>
              </a:ext>
            </a:extLst>
          </p:cNvPr>
          <p:cNvSpPr/>
          <p:nvPr/>
        </p:nvSpPr>
        <p:spPr>
          <a:xfrm>
            <a:off x="1091398" y="4826928"/>
            <a:ext cx="6852452" cy="923330"/>
          </a:xfrm>
          <a:prstGeom prst="rect">
            <a:avLst/>
          </a:prstGeom>
          <a:solidFill>
            <a:schemeClr val="bg1">
              <a:lumMod val="95000"/>
            </a:schemeClr>
          </a:solidFill>
        </p:spPr>
        <p:txBody>
          <a:bodyPr wrap="square">
            <a:spAutoFit/>
          </a:bodyPr>
          <a:lstStyle/>
          <a:p>
            <a:r>
              <a:rPr lang="en-US" altLang="zh-CN" dirty="0"/>
              <a:t>O</a:t>
            </a:r>
            <a:r>
              <a:rPr lang="zh-CN" altLang="en-US" dirty="0"/>
              <a:t>ur method aims to both alleviate the modality discrepancy and discover the nuances in different patterns which are the keys</a:t>
            </a:r>
          </a:p>
          <a:p>
            <a:r>
              <a:rPr lang="zh-CN" altLang="en-US" dirty="0"/>
              <a:t>to solving </a:t>
            </a:r>
            <a:r>
              <a:rPr lang="en-US" altLang="zh-CN" dirty="0"/>
              <a:t>VI-</a:t>
            </a:r>
            <a:r>
              <a:rPr lang="en-US" altLang="zh-CN" dirty="0" err="1"/>
              <a:t>ReID</a:t>
            </a:r>
            <a:r>
              <a:rPr lang="zh-CN" altLang="en-US" dirty="0"/>
              <a:t> task.</a:t>
            </a:r>
          </a:p>
        </p:txBody>
      </p:sp>
    </p:spTree>
    <p:extLst>
      <p:ext uri="{BB962C8B-B14F-4D97-AF65-F5344CB8AC3E}">
        <p14:creationId xmlns:p14="http://schemas.microsoft.com/office/powerpoint/2010/main" val="1036825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mn-lt"/>
              </a:rPr>
              <a:t>DEEN</a:t>
            </a:r>
            <a:r>
              <a:rPr lang="en-US" altLang="zh-CN" dirty="0">
                <a:latin typeface="+mn-lt"/>
              </a:rPr>
              <a:t>(</a:t>
            </a:r>
            <a:r>
              <a:rPr lang="en-US" altLang="zh-CN" dirty="0" err="1">
                <a:latin typeface="+mn-lt"/>
              </a:rPr>
              <a:t>CVPR</a:t>
            </a:r>
            <a:r>
              <a:rPr lang="en-US" altLang="zh-CN" dirty="0">
                <a:latin typeface="+mn-lt"/>
              </a:rPr>
              <a:t>’ 23)</a:t>
            </a:r>
            <a:endParaRPr lang="zh-CN" altLang="en-US" dirty="0">
              <a:latin typeface="+mn-lt"/>
            </a:endParaRPr>
          </a:p>
        </p:txBody>
      </p:sp>
      <p:sp>
        <p:nvSpPr>
          <p:cNvPr id="4" name="灯片编号占位符 3"/>
          <p:cNvSpPr>
            <a:spLocks noGrp="1"/>
          </p:cNvSpPr>
          <p:nvPr>
            <p:ph type="sldNum" sz="quarter" idx="12"/>
          </p:nvPr>
        </p:nvSpPr>
        <p:spPr/>
        <p:txBody>
          <a:bodyPr/>
          <a:lstStyle/>
          <a:p>
            <a:fld id="{0A699C53-0D35-476E-B857-40C860CE2876}" type="slidenum">
              <a:rPr lang="zh-CN" altLang="en-US" smtClean="0"/>
              <a:t>35</a:t>
            </a:fld>
            <a:endParaRPr lang="zh-CN" altLang="en-US"/>
          </a:p>
        </p:txBody>
      </p:sp>
      <p:pic>
        <p:nvPicPr>
          <p:cNvPr id="3" name="图片 2">
            <a:extLst>
              <a:ext uri="{FF2B5EF4-FFF2-40B4-BE49-F238E27FC236}">
                <a16:creationId xmlns:a16="http://schemas.microsoft.com/office/drawing/2014/main" id="{9C2E21B4-DA22-4914-B8A3-AF96D51FA4E3}"/>
              </a:ext>
            </a:extLst>
          </p:cNvPr>
          <p:cNvPicPr>
            <a:picLocks noChangeAspect="1"/>
          </p:cNvPicPr>
          <p:nvPr/>
        </p:nvPicPr>
        <p:blipFill>
          <a:blip r:embed="rId3"/>
          <a:stretch>
            <a:fillRect/>
          </a:stretch>
        </p:blipFill>
        <p:spPr>
          <a:xfrm>
            <a:off x="573737" y="1207159"/>
            <a:ext cx="8256494" cy="3802991"/>
          </a:xfrm>
          <a:prstGeom prst="rect">
            <a:avLst/>
          </a:prstGeom>
        </p:spPr>
      </p:pic>
      <p:pic>
        <p:nvPicPr>
          <p:cNvPr id="6" name="图片 5">
            <a:extLst>
              <a:ext uri="{FF2B5EF4-FFF2-40B4-BE49-F238E27FC236}">
                <a16:creationId xmlns:a16="http://schemas.microsoft.com/office/drawing/2014/main" id="{8CC60FEE-1DC6-40F5-8F61-F8A123806DDA}"/>
              </a:ext>
            </a:extLst>
          </p:cNvPr>
          <p:cNvPicPr>
            <a:picLocks noChangeAspect="1"/>
          </p:cNvPicPr>
          <p:nvPr/>
        </p:nvPicPr>
        <p:blipFill>
          <a:blip r:embed="rId4"/>
          <a:stretch>
            <a:fillRect/>
          </a:stretch>
        </p:blipFill>
        <p:spPr>
          <a:xfrm>
            <a:off x="628650" y="4932788"/>
            <a:ext cx="3465869" cy="1847850"/>
          </a:xfrm>
          <a:prstGeom prst="rect">
            <a:avLst/>
          </a:prstGeom>
        </p:spPr>
      </p:pic>
      <p:pic>
        <p:nvPicPr>
          <p:cNvPr id="7" name="图片 6">
            <a:extLst>
              <a:ext uri="{FF2B5EF4-FFF2-40B4-BE49-F238E27FC236}">
                <a16:creationId xmlns:a16="http://schemas.microsoft.com/office/drawing/2014/main" id="{5C0EABCF-EDB9-4220-9E6B-11E05FBDACCF}"/>
              </a:ext>
            </a:extLst>
          </p:cNvPr>
          <p:cNvPicPr>
            <a:picLocks noChangeAspect="1"/>
          </p:cNvPicPr>
          <p:nvPr/>
        </p:nvPicPr>
        <p:blipFill>
          <a:blip r:embed="rId5"/>
          <a:stretch>
            <a:fillRect/>
          </a:stretch>
        </p:blipFill>
        <p:spPr>
          <a:xfrm>
            <a:off x="4094518" y="5273394"/>
            <a:ext cx="4871231" cy="393950"/>
          </a:xfrm>
          <a:prstGeom prst="rect">
            <a:avLst/>
          </a:prstGeom>
        </p:spPr>
      </p:pic>
      <p:pic>
        <p:nvPicPr>
          <p:cNvPr id="8" name="图片 7">
            <a:extLst>
              <a:ext uri="{FF2B5EF4-FFF2-40B4-BE49-F238E27FC236}">
                <a16:creationId xmlns:a16="http://schemas.microsoft.com/office/drawing/2014/main" id="{00F93DDB-F424-4F72-B8F5-1E5476EDD539}"/>
              </a:ext>
            </a:extLst>
          </p:cNvPr>
          <p:cNvPicPr>
            <a:picLocks noChangeAspect="1"/>
          </p:cNvPicPr>
          <p:nvPr/>
        </p:nvPicPr>
        <p:blipFill>
          <a:blip r:embed="rId6"/>
          <a:stretch>
            <a:fillRect/>
          </a:stretch>
        </p:blipFill>
        <p:spPr>
          <a:xfrm>
            <a:off x="4257119" y="5926779"/>
            <a:ext cx="1895627" cy="500006"/>
          </a:xfrm>
          <a:prstGeom prst="rect">
            <a:avLst/>
          </a:prstGeom>
        </p:spPr>
      </p:pic>
    </p:spTree>
    <p:extLst>
      <p:ext uri="{BB962C8B-B14F-4D97-AF65-F5344CB8AC3E}">
        <p14:creationId xmlns:p14="http://schemas.microsoft.com/office/powerpoint/2010/main" val="1348177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A699C53-0D35-476E-B857-40C860CE2876}" type="slidenum">
              <a:rPr lang="zh-CN" altLang="en-US" smtClean="0"/>
              <a:t>36</a:t>
            </a:fld>
            <a:endParaRPr lang="zh-CN" altLang="en-US"/>
          </a:p>
        </p:txBody>
      </p:sp>
      <p:sp>
        <p:nvSpPr>
          <p:cNvPr id="5" name="文本框 4"/>
          <p:cNvSpPr txBox="1"/>
          <p:nvPr/>
        </p:nvSpPr>
        <p:spPr>
          <a:xfrm>
            <a:off x="4219473" y="2721114"/>
            <a:ext cx="1096775" cy="707886"/>
          </a:xfrm>
          <a:prstGeom prst="rect">
            <a:avLst/>
          </a:prstGeom>
          <a:noFill/>
        </p:spPr>
        <p:txBody>
          <a:bodyPr wrap="none" rtlCol="0">
            <a:spAutoFit/>
          </a:bodyPr>
          <a:lstStyle/>
          <a:p>
            <a:pPr algn="ctr"/>
            <a:r>
              <a:rPr lang="en-US" altLang="zh-CN" sz="4000" b="1" dirty="0"/>
              <a:t>End</a:t>
            </a:r>
            <a:endParaRPr lang="en-US" altLang="zh-CN" sz="2400" dirty="0">
              <a:latin typeface="+mj-lt"/>
            </a:endParaRPr>
          </a:p>
        </p:txBody>
      </p:sp>
    </p:spTree>
    <p:extLst>
      <p:ext uri="{BB962C8B-B14F-4D97-AF65-F5344CB8AC3E}">
        <p14:creationId xmlns:p14="http://schemas.microsoft.com/office/powerpoint/2010/main" val="1808899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A7B6708B-6E4F-47CE-BB7C-C7ABB292B030}"/>
              </a:ext>
            </a:extLst>
          </p:cNvPr>
          <p:cNvGrpSpPr/>
          <p:nvPr/>
        </p:nvGrpSpPr>
        <p:grpSpPr>
          <a:xfrm>
            <a:off x="5020251" y="2985211"/>
            <a:ext cx="3702352" cy="2722364"/>
            <a:chOff x="5020251" y="2985211"/>
            <a:chExt cx="3702352" cy="2722364"/>
          </a:xfrm>
        </p:grpSpPr>
        <p:pic>
          <p:nvPicPr>
            <p:cNvPr id="6" name="图片 5">
              <a:extLst>
                <a:ext uri="{FF2B5EF4-FFF2-40B4-BE49-F238E27FC236}">
                  <a16:creationId xmlns:a16="http://schemas.microsoft.com/office/drawing/2014/main" id="{06928CC7-66BB-472D-A0FA-7CE5C9F9B0CF}"/>
                </a:ext>
              </a:extLst>
            </p:cNvPr>
            <p:cNvPicPr>
              <a:picLocks noChangeAspect="1"/>
            </p:cNvPicPr>
            <p:nvPr/>
          </p:nvPicPr>
          <p:blipFill>
            <a:blip r:embed="rId3"/>
            <a:stretch>
              <a:fillRect/>
            </a:stretch>
          </p:blipFill>
          <p:spPr>
            <a:xfrm>
              <a:off x="5209220" y="2985211"/>
              <a:ext cx="3513383" cy="2708871"/>
            </a:xfrm>
            <a:prstGeom prst="rect">
              <a:avLst/>
            </a:prstGeom>
          </p:spPr>
        </p:pic>
        <p:pic>
          <p:nvPicPr>
            <p:cNvPr id="31" name="图片 30">
              <a:extLst>
                <a:ext uri="{FF2B5EF4-FFF2-40B4-BE49-F238E27FC236}">
                  <a16:creationId xmlns:a16="http://schemas.microsoft.com/office/drawing/2014/main" id="{3DCD5680-E54A-4982-874E-C71F3DEEE8F9}"/>
                </a:ext>
              </a:extLst>
            </p:cNvPr>
            <p:cNvPicPr>
              <a:picLocks noChangeAspect="1"/>
            </p:cNvPicPr>
            <p:nvPr/>
          </p:nvPicPr>
          <p:blipFill rotWithShape="1">
            <a:blip r:embed="rId3"/>
            <a:srcRect l="833" t="84213" r="79044" b="-1195"/>
            <a:stretch/>
          </p:blipFill>
          <p:spPr>
            <a:xfrm>
              <a:off x="5752702" y="5247564"/>
              <a:ext cx="707011" cy="460011"/>
            </a:xfrm>
            <a:prstGeom prst="rect">
              <a:avLst/>
            </a:prstGeom>
          </p:spPr>
        </p:pic>
        <p:sp>
          <p:nvSpPr>
            <p:cNvPr id="25" name="箭头: 下弧形 24">
              <a:extLst>
                <a:ext uri="{FF2B5EF4-FFF2-40B4-BE49-F238E27FC236}">
                  <a16:creationId xmlns:a16="http://schemas.microsoft.com/office/drawing/2014/main" id="{FAD20D64-7A83-4922-907F-9CF70D54537D}"/>
                </a:ext>
              </a:extLst>
            </p:cNvPr>
            <p:cNvSpPr/>
            <p:nvPr/>
          </p:nvSpPr>
          <p:spPr>
            <a:xfrm>
              <a:off x="5561753" y="4657001"/>
              <a:ext cx="1068324" cy="619136"/>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pic>
          <p:nvPicPr>
            <p:cNvPr id="32" name="图片 31">
              <a:extLst>
                <a:ext uri="{FF2B5EF4-FFF2-40B4-BE49-F238E27FC236}">
                  <a16:creationId xmlns:a16="http://schemas.microsoft.com/office/drawing/2014/main" id="{1D259BEF-FD16-455A-843F-0F43D7ADF52B}"/>
                </a:ext>
              </a:extLst>
            </p:cNvPr>
            <p:cNvPicPr>
              <a:picLocks noChangeAspect="1"/>
            </p:cNvPicPr>
            <p:nvPr/>
          </p:nvPicPr>
          <p:blipFill rotWithShape="1">
            <a:blip r:embed="rId3"/>
            <a:srcRect l="1401" t="5108" r="77751" b="79412"/>
            <a:stretch/>
          </p:blipFill>
          <p:spPr>
            <a:xfrm>
              <a:off x="5020251" y="5283661"/>
              <a:ext cx="732451" cy="419321"/>
            </a:xfrm>
            <a:prstGeom prst="rect">
              <a:avLst/>
            </a:prstGeom>
          </p:spPr>
        </p:pic>
      </p:grpSp>
      <p:sp>
        <p:nvSpPr>
          <p:cNvPr id="2" name="标题 1"/>
          <p:cNvSpPr>
            <a:spLocks noGrp="1"/>
          </p:cNvSpPr>
          <p:nvPr>
            <p:ph type="title"/>
          </p:nvPr>
        </p:nvSpPr>
        <p:spPr/>
        <p:txBody>
          <a:bodyPr/>
          <a:lstStyle/>
          <a:p>
            <a:r>
              <a:rPr lang="en-US" altLang="zh-CN" dirty="0">
                <a:latin typeface="+mn-lt"/>
              </a:rPr>
              <a:t>VI-</a:t>
            </a:r>
            <a:r>
              <a:rPr lang="en-US" altLang="zh-CN" dirty="0" err="1">
                <a:latin typeface="+mn-lt"/>
              </a:rPr>
              <a:t>ReID</a:t>
            </a:r>
            <a:endParaRPr lang="en-US" altLang="zh-CN" dirty="0">
              <a:latin typeface="+mn-lt"/>
            </a:endParaRPr>
          </a:p>
        </p:txBody>
      </p:sp>
      <p:sp>
        <p:nvSpPr>
          <p:cNvPr id="3" name="内容占位符 2"/>
          <p:cNvSpPr>
            <a:spLocks noGrp="1"/>
          </p:cNvSpPr>
          <p:nvPr>
            <p:ph idx="1"/>
          </p:nvPr>
        </p:nvSpPr>
        <p:spPr>
          <a:xfrm>
            <a:off x="219775" y="1451272"/>
            <a:ext cx="8830231" cy="4877174"/>
          </a:xfrm>
        </p:spPr>
        <p:txBody>
          <a:bodyPr>
            <a:normAutofit/>
          </a:bodyPr>
          <a:lstStyle/>
          <a:p>
            <a:r>
              <a:rPr lang="en-US" altLang="zh-CN" b="1" dirty="0">
                <a:latin typeface="+mn-lt"/>
              </a:rPr>
              <a:t>Task</a:t>
            </a:r>
          </a:p>
          <a:p>
            <a:pPr lvl="1"/>
            <a:r>
              <a:rPr lang="en-US" altLang="zh-CN" dirty="0">
                <a:latin typeface="+mn-lt"/>
              </a:rPr>
              <a:t>Visible-infrared(RGB-IR) cross-modality person </a:t>
            </a:r>
            <a:r>
              <a:rPr lang="en-US" altLang="zh-CN" dirty="0" err="1">
                <a:latin typeface="+mn-lt"/>
              </a:rPr>
              <a:t>ReID</a:t>
            </a:r>
            <a:endParaRPr lang="en-US" altLang="zh-CN" dirty="0">
              <a:latin typeface="+mn-lt"/>
            </a:endParaRPr>
          </a:p>
          <a:p>
            <a:pPr lvl="1"/>
            <a:r>
              <a:rPr lang="en-US" altLang="zh-CN" dirty="0">
                <a:latin typeface="+mn-lt"/>
              </a:rPr>
              <a:t>In dark environments, IR images have more sufficient information but there is a modality gap between Visible-IR images</a:t>
            </a:r>
          </a:p>
        </p:txBody>
      </p:sp>
      <p:sp>
        <p:nvSpPr>
          <p:cNvPr id="4" name="灯片编号占位符 3"/>
          <p:cNvSpPr>
            <a:spLocks noGrp="1"/>
          </p:cNvSpPr>
          <p:nvPr>
            <p:ph type="sldNum" sz="quarter" idx="12"/>
          </p:nvPr>
        </p:nvSpPr>
        <p:spPr>
          <a:xfrm>
            <a:off x="6794056" y="6209988"/>
            <a:ext cx="2057400" cy="365125"/>
          </a:xfrm>
        </p:spPr>
        <p:txBody>
          <a:bodyPr/>
          <a:lstStyle/>
          <a:p>
            <a:fld id="{0A699C53-0D35-476E-B857-40C860CE2876}" type="slidenum">
              <a:rPr lang="zh-CN" altLang="en-US" smtClean="0"/>
              <a:t>4</a:t>
            </a:fld>
            <a:endParaRPr lang="zh-CN" altLang="en-US" dirty="0"/>
          </a:p>
        </p:txBody>
      </p:sp>
      <p:pic>
        <p:nvPicPr>
          <p:cNvPr id="8" name="图片 7">
            <a:extLst>
              <a:ext uri="{FF2B5EF4-FFF2-40B4-BE49-F238E27FC236}">
                <a16:creationId xmlns:a16="http://schemas.microsoft.com/office/drawing/2014/main" id="{5475352B-8AC9-498B-AAFE-C26A22E88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31" y="3096392"/>
            <a:ext cx="725410" cy="1866865"/>
          </a:xfrm>
          <a:prstGeom prst="rect">
            <a:avLst/>
          </a:prstGeom>
        </p:spPr>
      </p:pic>
      <p:pic>
        <p:nvPicPr>
          <p:cNvPr id="10" name="图片 9">
            <a:extLst>
              <a:ext uri="{FF2B5EF4-FFF2-40B4-BE49-F238E27FC236}">
                <a16:creationId xmlns:a16="http://schemas.microsoft.com/office/drawing/2014/main" id="{BFC77277-A463-453B-96FF-07CDD6AED3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2191" y="3103462"/>
            <a:ext cx="633863" cy="1875445"/>
          </a:xfrm>
          <a:prstGeom prst="rect">
            <a:avLst/>
          </a:prstGeom>
        </p:spPr>
      </p:pic>
      <p:pic>
        <p:nvPicPr>
          <p:cNvPr id="12" name="图片 11">
            <a:extLst>
              <a:ext uri="{FF2B5EF4-FFF2-40B4-BE49-F238E27FC236}">
                <a16:creationId xmlns:a16="http://schemas.microsoft.com/office/drawing/2014/main" id="{AF4F2D52-37C9-421A-A516-AC45F11C0B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26091" y="3102050"/>
            <a:ext cx="716407" cy="1829069"/>
          </a:xfrm>
          <a:prstGeom prst="rect">
            <a:avLst/>
          </a:prstGeom>
        </p:spPr>
      </p:pic>
      <p:pic>
        <p:nvPicPr>
          <p:cNvPr id="16" name="图片 15">
            <a:extLst>
              <a:ext uri="{FF2B5EF4-FFF2-40B4-BE49-F238E27FC236}">
                <a16:creationId xmlns:a16="http://schemas.microsoft.com/office/drawing/2014/main" id="{78694E07-685D-49ED-8EE6-2FEC777089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8177" y="3232602"/>
            <a:ext cx="798394" cy="1596787"/>
          </a:xfrm>
          <a:prstGeom prst="rect">
            <a:avLst/>
          </a:prstGeom>
        </p:spPr>
      </p:pic>
      <p:pic>
        <p:nvPicPr>
          <p:cNvPr id="18" name="图片 17">
            <a:extLst>
              <a:ext uri="{FF2B5EF4-FFF2-40B4-BE49-F238E27FC236}">
                <a16:creationId xmlns:a16="http://schemas.microsoft.com/office/drawing/2014/main" id="{B314D293-17EC-4AD9-90DD-F81B2E5845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6662" y="3214699"/>
            <a:ext cx="798394" cy="1596787"/>
          </a:xfrm>
          <a:prstGeom prst="rect">
            <a:avLst/>
          </a:prstGeom>
        </p:spPr>
      </p:pic>
      <p:pic>
        <p:nvPicPr>
          <p:cNvPr id="20" name="图片 19">
            <a:extLst>
              <a:ext uri="{FF2B5EF4-FFF2-40B4-BE49-F238E27FC236}">
                <a16:creationId xmlns:a16="http://schemas.microsoft.com/office/drawing/2014/main" id="{6DB14500-B146-4A5F-9E82-C7A60A7775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59849" y="3203331"/>
            <a:ext cx="798394" cy="1596787"/>
          </a:xfrm>
          <a:prstGeom prst="rect">
            <a:avLst/>
          </a:prstGeom>
        </p:spPr>
      </p:pic>
      <p:sp>
        <p:nvSpPr>
          <p:cNvPr id="21" name="矩形 20">
            <a:extLst>
              <a:ext uri="{FF2B5EF4-FFF2-40B4-BE49-F238E27FC236}">
                <a16:creationId xmlns:a16="http://schemas.microsoft.com/office/drawing/2014/main" id="{D4465012-9DD3-45ED-89DF-ACDBF95A07AF}"/>
              </a:ext>
            </a:extLst>
          </p:cNvPr>
          <p:cNvSpPr/>
          <p:nvPr/>
        </p:nvSpPr>
        <p:spPr>
          <a:xfrm>
            <a:off x="859444" y="5332569"/>
            <a:ext cx="1132041" cy="338554"/>
          </a:xfrm>
          <a:prstGeom prst="rect">
            <a:avLst/>
          </a:prstGeom>
        </p:spPr>
        <p:txBody>
          <a:bodyPr wrap="none">
            <a:spAutoFit/>
          </a:bodyPr>
          <a:lstStyle/>
          <a:p>
            <a:r>
              <a:rPr lang="en-US" altLang="zh-CN" sz="1600" dirty="0"/>
              <a:t>(</a:t>
            </a:r>
            <a:r>
              <a:rPr lang="en-US" altLang="zh-CN" sz="1600" dirty="0" err="1"/>
              <a:t>MSMT17</a:t>
            </a:r>
            <a:r>
              <a:rPr lang="en-US" altLang="zh-CN" sz="1600" dirty="0"/>
              <a:t>)</a:t>
            </a:r>
            <a:endParaRPr lang="zh-CN" altLang="en-US" sz="1600" dirty="0"/>
          </a:p>
        </p:txBody>
      </p:sp>
      <p:sp>
        <p:nvSpPr>
          <p:cNvPr id="22" name="矩形 21">
            <a:extLst>
              <a:ext uri="{FF2B5EF4-FFF2-40B4-BE49-F238E27FC236}">
                <a16:creationId xmlns:a16="http://schemas.microsoft.com/office/drawing/2014/main" id="{FEF64906-B80F-4302-B172-8B65018AFEAE}"/>
              </a:ext>
            </a:extLst>
          </p:cNvPr>
          <p:cNvSpPr/>
          <p:nvPr/>
        </p:nvSpPr>
        <p:spPr>
          <a:xfrm>
            <a:off x="3122334" y="5326016"/>
            <a:ext cx="1327608" cy="338554"/>
          </a:xfrm>
          <a:prstGeom prst="rect">
            <a:avLst/>
          </a:prstGeom>
        </p:spPr>
        <p:txBody>
          <a:bodyPr wrap="none">
            <a:spAutoFit/>
          </a:bodyPr>
          <a:lstStyle/>
          <a:p>
            <a:r>
              <a:rPr lang="en-US" altLang="zh-CN" sz="1600" dirty="0"/>
              <a:t>(</a:t>
            </a:r>
            <a:r>
              <a:rPr lang="en-US" altLang="zh-CN" sz="1600" dirty="0" err="1"/>
              <a:t>Market1501</a:t>
            </a:r>
            <a:r>
              <a:rPr lang="en-US" altLang="zh-CN" sz="1600" dirty="0"/>
              <a:t>)</a:t>
            </a:r>
            <a:endParaRPr lang="zh-CN" altLang="en-US" sz="1600" dirty="0"/>
          </a:p>
        </p:txBody>
      </p:sp>
      <p:sp>
        <p:nvSpPr>
          <p:cNvPr id="23" name="矩形 22">
            <a:extLst>
              <a:ext uri="{FF2B5EF4-FFF2-40B4-BE49-F238E27FC236}">
                <a16:creationId xmlns:a16="http://schemas.microsoft.com/office/drawing/2014/main" id="{EC9C7DD8-5456-4A38-A3DE-CB074BFA70F9}"/>
              </a:ext>
            </a:extLst>
          </p:cNvPr>
          <p:cNvSpPr/>
          <p:nvPr/>
        </p:nvSpPr>
        <p:spPr>
          <a:xfrm>
            <a:off x="658936" y="5831742"/>
            <a:ext cx="4485715" cy="400110"/>
          </a:xfrm>
          <a:prstGeom prst="rect">
            <a:avLst/>
          </a:prstGeom>
        </p:spPr>
        <p:txBody>
          <a:bodyPr wrap="none">
            <a:spAutoFit/>
          </a:bodyPr>
          <a:lstStyle/>
          <a:p>
            <a:r>
              <a:rPr lang="en-US" altLang="zh-CN" sz="2000" b="1" dirty="0"/>
              <a:t>Single visible modality </a:t>
            </a:r>
            <a:r>
              <a:rPr lang="en-US" altLang="zh-CN" sz="2000" b="1" dirty="0" err="1"/>
              <a:t>ReID</a:t>
            </a:r>
            <a:r>
              <a:rPr lang="en-US" altLang="zh-CN" sz="2000" b="1" dirty="0"/>
              <a:t>(</a:t>
            </a:r>
            <a:r>
              <a:rPr lang="en-US" altLang="zh-CN" sz="2000" b="1" dirty="0" err="1"/>
              <a:t>VV-ReID</a:t>
            </a:r>
            <a:r>
              <a:rPr lang="en-US" altLang="zh-CN" sz="2000" b="1" dirty="0"/>
              <a:t>)</a:t>
            </a:r>
            <a:endParaRPr lang="zh-CN" altLang="en-US" sz="2000" b="1" dirty="0"/>
          </a:p>
        </p:txBody>
      </p:sp>
      <p:sp>
        <p:nvSpPr>
          <p:cNvPr id="24" name="矩形 23">
            <a:extLst>
              <a:ext uri="{FF2B5EF4-FFF2-40B4-BE49-F238E27FC236}">
                <a16:creationId xmlns:a16="http://schemas.microsoft.com/office/drawing/2014/main" id="{9482FAC4-122C-4C92-B5EB-80D05FEEE714}"/>
              </a:ext>
            </a:extLst>
          </p:cNvPr>
          <p:cNvSpPr/>
          <p:nvPr/>
        </p:nvSpPr>
        <p:spPr>
          <a:xfrm>
            <a:off x="5587584" y="5835886"/>
            <a:ext cx="2780313" cy="400110"/>
          </a:xfrm>
          <a:prstGeom prst="rect">
            <a:avLst/>
          </a:prstGeom>
        </p:spPr>
        <p:txBody>
          <a:bodyPr wrap="none">
            <a:spAutoFit/>
          </a:bodyPr>
          <a:lstStyle/>
          <a:p>
            <a:r>
              <a:rPr lang="en-US" altLang="zh-CN" sz="2000" b="1" dirty="0"/>
              <a:t>cross-modality VI-</a:t>
            </a:r>
            <a:r>
              <a:rPr lang="en-US" altLang="zh-CN" sz="2000" b="1" dirty="0" err="1"/>
              <a:t>ReID</a:t>
            </a:r>
            <a:endParaRPr lang="zh-CN" altLang="en-US" sz="2000" b="1" dirty="0"/>
          </a:p>
        </p:txBody>
      </p:sp>
      <p:sp>
        <p:nvSpPr>
          <p:cNvPr id="28" name="左大括号 27">
            <a:extLst>
              <a:ext uri="{FF2B5EF4-FFF2-40B4-BE49-F238E27FC236}">
                <a16:creationId xmlns:a16="http://schemas.microsoft.com/office/drawing/2014/main" id="{F5211E85-6E93-4548-88F3-FE97C79788F9}"/>
              </a:ext>
            </a:extLst>
          </p:cNvPr>
          <p:cNvSpPr/>
          <p:nvPr/>
        </p:nvSpPr>
        <p:spPr>
          <a:xfrm rot="16200000">
            <a:off x="1277978" y="4201996"/>
            <a:ext cx="182290" cy="1814071"/>
          </a:xfrm>
          <a:prstGeom prst="leftBrace">
            <a:avLst/>
          </a:prstGeom>
          <a:ln w="19050"/>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C65D7A3E-184A-4916-B1FE-7B20D7AD7FE8}"/>
              </a:ext>
            </a:extLst>
          </p:cNvPr>
          <p:cNvSpPr/>
          <p:nvPr/>
        </p:nvSpPr>
        <p:spPr>
          <a:xfrm rot="16200000">
            <a:off x="3713768" y="3975237"/>
            <a:ext cx="217767" cy="2115700"/>
          </a:xfrm>
          <a:prstGeom prst="leftBrace">
            <a:avLst>
              <a:gd name="adj1" fmla="val 8333"/>
              <a:gd name="adj2" fmla="val 49302"/>
            </a:avLst>
          </a:prstGeom>
          <a:ln w="19050"/>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61B18D5-2CDF-462A-BDFC-63E317D56540}"/>
              </a:ext>
            </a:extLst>
          </p:cNvPr>
          <p:cNvSpPr/>
          <p:nvPr/>
        </p:nvSpPr>
        <p:spPr>
          <a:xfrm>
            <a:off x="631292" y="6217512"/>
            <a:ext cx="8055508" cy="584775"/>
          </a:xfrm>
          <a:prstGeom prst="rect">
            <a:avLst/>
          </a:prstGeom>
        </p:spPr>
        <p:txBody>
          <a:bodyPr wrap="square">
            <a:spAutoFit/>
          </a:bodyPr>
          <a:lstStyle/>
          <a:p>
            <a:r>
              <a:rPr lang="zh-CN" altLang="en-US" sz="1600" dirty="0"/>
              <a:t>（在需要</a:t>
            </a:r>
            <a:r>
              <a:rPr lang="en-US" altLang="zh-CN" sz="1600" dirty="0"/>
              <a:t>24</a:t>
            </a:r>
            <a:r>
              <a:rPr lang="zh-CN" altLang="en-US" sz="1600" dirty="0"/>
              <a:t>小时进行再识别的系统中，黑暗环境下使用红外（红外</a:t>
            </a:r>
            <a:r>
              <a:rPr lang="en-US" altLang="zh-CN" sz="1600" dirty="0"/>
              <a:t>-</a:t>
            </a:r>
            <a:r>
              <a:rPr lang="zh-CN" altLang="en-US" sz="1600" dirty="0"/>
              <a:t>可见光双摄）摄像头更合适，但我们需要缓解可见光</a:t>
            </a:r>
            <a:r>
              <a:rPr lang="en-US" altLang="zh-CN" sz="1600" dirty="0"/>
              <a:t>-</a:t>
            </a:r>
            <a:r>
              <a:rPr lang="zh-CN" altLang="en-US" sz="1600" dirty="0"/>
              <a:t>红外图像间的模态鸿沟）</a:t>
            </a:r>
          </a:p>
        </p:txBody>
      </p:sp>
    </p:spTree>
    <p:extLst>
      <p:ext uri="{BB962C8B-B14F-4D97-AF65-F5344CB8AC3E}">
        <p14:creationId xmlns:p14="http://schemas.microsoft.com/office/powerpoint/2010/main" val="4210227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VI-</a:t>
            </a:r>
            <a:r>
              <a:rPr lang="en-US" altLang="zh-CN" dirty="0" err="1">
                <a:latin typeface="+mn-lt"/>
              </a:rPr>
              <a:t>ReID</a:t>
            </a:r>
            <a:endParaRPr lang="en-US" altLang="zh-CN" dirty="0">
              <a:latin typeface="+mn-lt"/>
            </a:endParaRPr>
          </a:p>
        </p:txBody>
      </p:sp>
      <p:sp>
        <p:nvSpPr>
          <p:cNvPr id="3" name="内容占位符 2"/>
          <p:cNvSpPr>
            <a:spLocks noGrp="1"/>
          </p:cNvSpPr>
          <p:nvPr>
            <p:ph idx="1"/>
          </p:nvPr>
        </p:nvSpPr>
        <p:spPr>
          <a:xfrm>
            <a:off x="1" y="1331211"/>
            <a:ext cx="9144000" cy="4997235"/>
          </a:xfrm>
        </p:spPr>
        <p:txBody>
          <a:bodyPr>
            <a:normAutofit/>
          </a:bodyPr>
          <a:lstStyle/>
          <a:p>
            <a:r>
              <a:rPr lang="en-US" altLang="zh-CN" sz="2400" b="1" dirty="0">
                <a:latin typeface="+mn-lt"/>
              </a:rPr>
              <a:t>Challenge</a:t>
            </a:r>
            <a:r>
              <a:rPr lang="en-US" altLang="zh-CN" sz="2400" dirty="0">
                <a:latin typeface="+mn-lt"/>
              </a:rPr>
              <a:t>: Alignment while keeping discriminated features</a:t>
            </a:r>
            <a:endParaRPr lang="en-US" altLang="zh-CN" sz="2400" b="1" dirty="0">
              <a:latin typeface="+mn-lt"/>
            </a:endParaRPr>
          </a:p>
          <a:p>
            <a:pPr lvl="1"/>
            <a:r>
              <a:rPr lang="en-US" altLang="zh-CN" b="1" dirty="0">
                <a:latin typeface="+mn-lt"/>
              </a:rPr>
              <a:t>cross-modality variations</a:t>
            </a:r>
            <a:r>
              <a:rPr lang="zh-CN" altLang="en-US" b="1" dirty="0">
                <a:latin typeface="+mn-lt"/>
              </a:rPr>
              <a:t>：</a:t>
            </a:r>
            <a:endParaRPr lang="en-US" altLang="zh-CN" b="1" dirty="0">
              <a:latin typeface="+mn-lt"/>
            </a:endParaRPr>
          </a:p>
          <a:p>
            <a:pPr marL="342900" lvl="1" indent="0">
              <a:buNone/>
            </a:pPr>
            <a:r>
              <a:rPr lang="en-US" altLang="zh-CN" dirty="0">
                <a:latin typeface="+mn-lt"/>
              </a:rPr>
              <a:t>	1: Feature distributions of the RGB modality and the IR modality(Fig. 1)</a:t>
            </a:r>
          </a:p>
          <a:p>
            <a:pPr marL="342900" lvl="1" indent="0">
              <a:buNone/>
            </a:pPr>
            <a:r>
              <a:rPr lang="en-US" altLang="zh-CN" dirty="0">
                <a:latin typeface="+mn-lt"/>
              </a:rPr>
              <a:t>	2: Feature properties in the images of different modalities. (Fig. 2)</a:t>
            </a:r>
          </a:p>
          <a:p>
            <a:pPr lvl="1"/>
            <a:endParaRPr lang="en-US" altLang="zh-CN" dirty="0">
              <a:latin typeface="+mn-lt"/>
            </a:endParaRPr>
          </a:p>
          <a:p>
            <a:endParaRPr lang="en-US" altLang="zh-CN" b="1" dirty="0">
              <a:latin typeface="+mn-lt"/>
            </a:endParaRPr>
          </a:p>
        </p:txBody>
      </p:sp>
      <p:sp>
        <p:nvSpPr>
          <p:cNvPr id="4" name="灯片编号占位符 3"/>
          <p:cNvSpPr>
            <a:spLocks noGrp="1"/>
          </p:cNvSpPr>
          <p:nvPr>
            <p:ph type="sldNum" sz="quarter" idx="12"/>
          </p:nvPr>
        </p:nvSpPr>
        <p:spPr>
          <a:xfrm>
            <a:off x="6794056" y="6209988"/>
            <a:ext cx="2057400" cy="365125"/>
          </a:xfrm>
        </p:spPr>
        <p:txBody>
          <a:bodyPr/>
          <a:lstStyle/>
          <a:p>
            <a:fld id="{0A699C53-0D35-476E-B857-40C860CE2876}" type="slidenum">
              <a:rPr lang="zh-CN" altLang="en-US" smtClean="0"/>
              <a:t>5</a:t>
            </a:fld>
            <a:endParaRPr lang="zh-CN" altLang="en-US" dirty="0"/>
          </a:p>
        </p:txBody>
      </p:sp>
      <p:pic>
        <p:nvPicPr>
          <p:cNvPr id="5" name="图片 4">
            <a:extLst>
              <a:ext uri="{FF2B5EF4-FFF2-40B4-BE49-F238E27FC236}">
                <a16:creationId xmlns:a16="http://schemas.microsoft.com/office/drawing/2014/main" id="{48865CF6-7C6D-4C08-AA83-1703BEDB39B6}"/>
              </a:ext>
            </a:extLst>
          </p:cNvPr>
          <p:cNvPicPr>
            <a:picLocks noChangeAspect="1"/>
          </p:cNvPicPr>
          <p:nvPr/>
        </p:nvPicPr>
        <p:blipFill>
          <a:blip r:embed="rId3"/>
          <a:stretch>
            <a:fillRect/>
          </a:stretch>
        </p:blipFill>
        <p:spPr>
          <a:xfrm>
            <a:off x="191178" y="3086477"/>
            <a:ext cx="4137334" cy="3123511"/>
          </a:xfrm>
          <a:prstGeom prst="rect">
            <a:avLst/>
          </a:prstGeom>
        </p:spPr>
      </p:pic>
      <p:pic>
        <p:nvPicPr>
          <p:cNvPr id="7" name="图片 6">
            <a:extLst>
              <a:ext uri="{FF2B5EF4-FFF2-40B4-BE49-F238E27FC236}">
                <a16:creationId xmlns:a16="http://schemas.microsoft.com/office/drawing/2014/main" id="{73A2A4F6-730D-4472-BE45-E931DFCCAE56}"/>
              </a:ext>
            </a:extLst>
          </p:cNvPr>
          <p:cNvPicPr>
            <a:picLocks noChangeAspect="1"/>
          </p:cNvPicPr>
          <p:nvPr/>
        </p:nvPicPr>
        <p:blipFill>
          <a:blip r:embed="rId4"/>
          <a:stretch>
            <a:fillRect/>
          </a:stretch>
        </p:blipFill>
        <p:spPr>
          <a:xfrm>
            <a:off x="4460804" y="3090479"/>
            <a:ext cx="4137334" cy="2870674"/>
          </a:xfrm>
          <a:prstGeom prst="rect">
            <a:avLst/>
          </a:prstGeom>
        </p:spPr>
      </p:pic>
      <p:sp>
        <p:nvSpPr>
          <p:cNvPr id="9" name="矩形 8">
            <a:extLst>
              <a:ext uri="{FF2B5EF4-FFF2-40B4-BE49-F238E27FC236}">
                <a16:creationId xmlns:a16="http://schemas.microsoft.com/office/drawing/2014/main" id="{85CF0E93-DC0F-467C-9B89-60EB1B273252}"/>
              </a:ext>
            </a:extLst>
          </p:cNvPr>
          <p:cNvSpPr/>
          <p:nvPr/>
        </p:nvSpPr>
        <p:spPr>
          <a:xfrm>
            <a:off x="1685981" y="5930663"/>
            <a:ext cx="663964" cy="338554"/>
          </a:xfrm>
          <a:prstGeom prst="rect">
            <a:avLst/>
          </a:prstGeom>
        </p:spPr>
        <p:txBody>
          <a:bodyPr wrap="none">
            <a:spAutoFit/>
          </a:bodyPr>
          <a:lstStyle/>
          <a:p>
            <a:r>
              <a:rPr lang="en-US" altLang="zh-CN" sz="1600" dirty="0"/>
              <a:t>Fig. 1</a:t>
            </a:r>
            <a:endParaRPr lang="zh-CN" altLang="en-US" sz="1600" dirty="0"/>
          </a:p>
        </p:txBody>
      </p:sp>
      <p:sp>
        <p:nvSpPr>
          <p:cNvPr id="26" name="矩形 25">
            <a:extLst>
              <a:ext uri="{FF2B5EF4-FFF2-40B4-BE49-F238E27FC236}">
                <a16:creationId xmlns:a16="http://schemas.microsoft.com/office/drawing/2014/main" id="{BF122DEE-9844-422C-96AB-4EA9859C16CF}"/>
              </a:ext>
            </a:extLst>
          </p:cNvPr>
          <p:cNvSpPr/>
          <p:nvPr/>
        </p:nvSpPr>
        <p:spPr>
          <a:xfrm>
            <a:off x="5740310" y="5871826"/>
            <a:ext cx="663964" cy="338554"/>
          </a:xfrm>
          <a:prstGeom prst="rect">
            <a:avLst/>
          </a:prstGeom>
        </p:spPr>
        <p:txBody>
          <a:bodyPr wrap="none">
            <a:spAutoFit/>
          </a:bodyPr>
          <a:lstStyle/>
          <a:p>
            <a:r>
              <a:rPr lang="en-US" altLang="zh-CN" sz="1600" dirty="0"/>
              <a:t>Fig. 2</a:t>
            </a:r>
            <a:endParaRPr lang="zh-CN" altLang="en-US" sz="1600" dirty="0"/>
          </a:p>
        </p:txBody>
      </p:sp>
      <p:sp>
        <p:nvSpPr>
          <p:cNvPr id="13" name="矩形 12">
            <a:extLst>
              <a:ext uri="{FF2B5EF4-FFF2-40B4-BE49-F238E27FC236}">
                <a16:creationId xmlns:a16="http://schemas.microsoft.com/office/drawing/2014/main" id="{B858F71B-65F5-49B2-A9C6-F16DB63CEF58}"/>
              </a:ext>
            </a:extLst>
          </p:cNvPr>
          <p:cNvSpPr/>
          <p:nvPr/>
        </p:nvSpPr>
        <p:spPr>
          <a:xfrm>
            <a:off x="714582" y="6209988"/>
            <a:ext cx="8136873" cy="338554"/>
          </a:xfrm>
          <a:prstGeom prst="rect">
            <a:avLst/>
          </a:prstGeom>
        </p:spPr>
        <p:txBody>
          <a:bodyPr wrap="square">
            <a:spAutoFit/>
          </a:bodyPr>
          <a:lstStyle/>
          <a:p>
            <a:r>
              <a:rPr lang="zh-CN" altLang="en-US" sz="1600" dirty="0">
                <a:solidFill>
                  <a:srgbClr val="121212"/>
                </a:solidFill>
                <a:latin typeface="-apple-system"/>
              </a:rPr>
              <a:t>（平凡地对齐全局特征，难以利用上模态特有细粒度信息</a:t>
            </a:r>
            <a:r>
              <a:rPr lang="en-US" altLang="zh-CN" sz="1600" dirty="0">
                <a:solidFill>
                  <a:srgbClr val="121212"/>
                </a:solidFill>
                <a:latin typeface="-apple-system"/>
              </a:rPr>
              <a:t>,</a:t>
            </a:r>
            <a:r>
              <a:rPr lang="zh-CN" altLang="en-US" sz="1600" dirty="0">
                <a:solidFill>
                  <a:srgbClr val="121212"/>
                </a:solidFill>
                <a:latin typeface="-apple-system"/>
              </a:rPr>
              <a:t>导致模型泛化能力退化）</a:t>
            </a:r>
            <a:endParaRPr lang="zh-CN" altLang="en-US" sz="1600" dirty="0"/>
          </a:p>
        </p:txBody>
      </p:sp>
    </p:spTree>
    <p:extLst>
      <p:ext uri="{BB962C8B-B14F-4D97-AF65-F5344CB8AC3E}">
        <p14:creationId xmlns:p14="http://schemas.microsoft.com/office/powerpoint/2010/main" val="3841102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VI-</a:t>
            </a:r>
            <a:r>
              <a:rPr lang="en-US" altLang="zh-CN" dirty="0" err="1">
                <a:latin typeface="+mn-lt"/>
              </a:rPr>
              <a:t>ReID</a:t>
            </a:r>
            <a:endParaRPr lang="en-US" altLang="zh-CN" dirty="0">
              <a:latin typeface="+mn-lt"/>
            </a:endParaRPr>
          </a:p>
        </p:txBody>
      </p:sp>
      <p:sp>
        <p:nvSpPr>
          <p:cNvPr id="3" name="内容占位符 2"/>
          <p:cNvSpPr>
            <a:spLocks noGrp="1"/>
          </p:cNvSpPr>
          <p:nvPr>
            <p:ph idx="1"/>
          </p:nvPr>
        </p:nvSpPr>
        <p:spPr>
          <a:xfrm>
            <a:off x="313769" y="1489817"/>
            <a:ext cx="8139430" cy="4877174"/>
          </a:xfrm>
        </p:spPr>
        <p:txBody>
          <a:bodyPr>
            <a:normAutofit/>
          </a:bodyPr>
          <a:lstStyle/>
          <a:p>
            <a:r>
              <a:rPr lang="en-US" altLang="zh-CN" b="1" dirty="0">
                <a:latin typeface="+mn-lt"/>
              </a:rPr>
              <a:t>Datasets: </a:t>
            </a:r>
            <a:r>
              <a:rPr lang="en-US" altLang="zh-CN" b="1" dirty="0" err="1">
                <a:latin typeface="+mn-lt"/>
              </a:rPr>
              <a:t>SYSU-MM01</a:t>
            </a:r>
            <a:r>
              <a:rPr lang="en-US" altLang="zh-CN" b="1" dirty="0">
                <a:latin typeface="+mn-lt"/>
              </a:rPr>
              <a:t>,  </a:t>
            </a:r>
            <a:r>
              <a:rPr lang="en-US" altLang="zh-CN" b="1" dirty="0" err="1">
                <a:latin typeface="+mn-lt"/>
              </a:rPr>
              <a:t>RegDB</a:t>
            </a:r>
            <a:endParaRPr lang="en-US" altLang="zh-CN" b="1" dirty="0">
              <a:latin typeface="+mn-lt"/>
            </a:endParaRPr>
          </a:p>
        </p:txBody>
      </p:sp>
      <p:sp>
        <p:nvSpPr>
          <p:cNvPr id="4" name="灯片编号占位符 3"/>
          <p:cNvSpPr>
            <a:spLocks noGrp="1"/>
          </p:cNvSpPr>
          <p:nvPr>
            <p:ph type="sldNum" sz="quarter" idx="12"/>
          </p:nvPr>
        </p:nvSpPr>
        <p:spPr>
          <a:xfrm>
            <a:off x="6794056" y="6209988"/>
            <a:ext cx="2057400" cy="365125"/>
          </a:xfrm>
        </p:spPr>
        <p:txBody>
          <a:bodyPr/>
          <a:lstStyle/>
          <a:p>
            <a:fld id="{0A699C53-0D35-476E-B857-40C860CE2876}" type="slidenum">
              <a:rPr lang="zh-CN" altLang="en-US" smtClean="0"/>
              <a:t>6</a:t>
            </a:fld>
            <a:endParaRPr lang="zh-CN" altLang="en-US" dirty="0"/>
          </a:p>
        </p:txBody>
      </p:sp>
      <p:pic>
        <p:nvPicPr>
          <p:cNvPr id="11" name="图片 10">
            <a:extLst>
              <a:ext uri="{FF2B5EF4-FFF2-40B4-BE49-F238E27FC236}">
                <a16:creationId xmlns:a16="http://schemas.microsoft.com/office/drawing/2014/main" id="{F07B43B6-9437-4BC1-AFD2-9C473922B15F}"/>
              </a:ext>
            </a:extLst>
          </p:cNvPr>
          <p:cNvPicPr>
            <a:picLocks noChangeAspect="1"/>
          </p:cNvPicPr>
          <p:nvPr/>
        </p:nvPicPr>
        <p:blipFill rotWithShape="1">
          <a:blip r:embed="rId3"/>
          <a:srcRect l="7382" t="-1" r="53325" b="4648"/>
          <a:stretch/>
        </p:blipFill>
        <p:spPr>
          <a:xfrm>
            <a:off x="5725904" y="2034949"/>
            <a:ext cx="1628175" cy="1258851"/>
          </a:xfrm>
          <a:prstGeom prst="rect">
            <a:avLst/>
          </a:prstGeom>
        </p:spPr>
      </p:pic>
      <p:pic>
        <p:nvPicPr>
          <p:cNvPr id="12" name="图片 11">
            <a:extLst>
              <a:ext uri="{FF2B5EF4-FFF2-40B4-BE49-F238E27FC236}">
                <a16:creationId xmlns:a16="http://schemas.microsoft.com/office/drawing/2014/main" id="{158FF93E-34FC-40B5-B1E8-EBC7C3986525}"/>
              </a:ext>
            </a:extLst>
          </p:cNvPr>
          <p:cNvPicPr>
            <a:picLocks noChangeAspect="1"/>
          </p:cNvPicPr>
          <p:nvPr/>
        </p:nvPicPr>
        <p:blipFill rotWithShape="1">
          <a:blip r:embed="rId3"/>
          <a:srcRect l="64687" b="-927"/>
          <a:stretch/>
        </p:blipFill>
        <p:spPr>
          <a:xfrm>
            <a:off x="7248410" y="2012556"/>
            <a:ext cx="1431591" cy="1303636"/>
          </a:xfrm>
          <a:prstGeom prst="rect">
            <a:avLst/>
          </a:prstGeom>
        </p:spPr>
      </p:pic>
      <p:graphicFrame>
        <p:nvGraphicFramePr>
          <p:cNvPr id="13" name="表格 12">
            <a:extLst>
              <a:ext uri="{FF2B5EF4-FFF2-40B4-BE49-F238E27FC236}">
                <a16:creationId xmlns:a16="http://schemas.microsoft.com/office/drawing/2014/main" id="{ABE5E9DE-8DAA-4146-8949-3C720FB55272}"/>
              </a:ext>
            </a:extLst>
          </p:cNvPr>
          <p:cNvGraphicFramePr>
            <a:graphicFrameLocks noGrp="1"/>
          </p:cNvGraphicFramePr>
          <p:nvPr>
            <p:extLst>
              <p:ext uri="{D42A27DB-BD31-4B8C-83A1-F6EECF244321}">
                <p14:modId xmlns:p14="http://schemas.microsoft.com/office/powerpoint/2010/main" val="513479946"/>
              </p:ext>
            </p:extLst>
          </p:nvPr>
        </p:nvGraphicFramePr>
        <p:xfrm>
          <a:off x="177734" y="4702424"/>
          <a:ext cx="8828948" cy="1379779"/>
        </p:xfrm>
        <a:graphic>
          <a:graphicData uri="http://schemas.openxmlformats.org/drawingml/2006/table">
            <a:tbl>
              <a:tblPr firstRow="1" bandRow="1">
                <a:tableStyleId>{7E9639D4-E3E2-4D34-9284-5A2195B3D0D7}</a:tableStyleId>
              </a:tblPr>
              <a:tblGrid>
                <a:gridCol w="1197763">
                  <a:extLst>
                    <a:ext uri="{9D8B030D-6E8A-4147-A177-3AD203B41FA5}">
                      <a16:colId xmlns:a16="http://schemas.microsoft.com/office/drawing/2014/main" val="466549205"/>
                    </a:ext>
                  </a:extLst>
                </a:gridCol>
                <a:gridCol w="653142">
                  <a:extLst>
                    <a:ext uri="{9D8B030D-6E8A-4147-A177-3AD203B41FA5}">
                      <a16:colId xmlns:a16="http://schemas.microsoft.com/office/drawing/2014/main" val="703039565"/>
                    </a:ext>
                  </a:extLst>
                </a:gridCol>
                <a:gridCol w="2079172">
                  <a:extLst>
                    <a:ext uri="{9D8B030D-6E8A-4147-A177-3AD203B41FA5}">
                      <a16:colId xmlns:a16="http://schemas.microsoft.com/office/drawing/2014/main" val="1045411024"/>
                    </a:ext>
                  </a:extLst>
                </a:gridCol>
                <a:gridCol w="881743">
                  <a:extLst>
                    <a:ext uri="{9D8B030D-6E8A-4147-A177-3AD203B41FA5}">
                      <a16:colId xmlns:a16="http://schemas.microsoft.com/office/drawing/2014/main" val="946497603"/>
                    </a:ext>
                  </a:extLst>
                </a:gridCol>
                <a:gridCol w="845638">
                  <a:extLst>
                    <a:ext uri="{9D8B030D-6E8A-4147-A177-3AD203B41FA5}">
                      <a16:colId xmlns:a16="http://schemas.microsoft.com/office/drawing/2014/main" val="3911343465"/>
                    </a:ext>
                  </a:extLst>
                </a:gridCol>
                <a:gridCol w="721905">
                  <a:extLst>
                    <a:ext uri="{9D8B030D-6E8A-4147-A177-3AD203B41FA5}">
                      <a16:colId xmlns:a16="http://schemas.microsoft.com/office/drawing/2014/main" val="2695072373"/>
                    </a:ext>
                  </a:extLst>
                </a:gridCol>
                <a:gridCol w="2449585">
                  <a:extLst>
                    <a:ext uri="{9D8B030D-6E8A-4147-A177-3AD203B41FA5}">
                      <a16:colId xmlns:a16="http://schemas.microsoft.com/office/drawing/2014/main" val="2566297575"/>
                    </a:ext>
                  </a:extLst>
                </a:gridCol>
              </a:tblGrid>
              <a:tr h="469252">
                <a:tc>
                  <a:txBody>
                    <a:bodyPr/>
                    <a:lstStyle/>
                    <a:p>
                      <a:pPr algn="ctr"/>
                      <a:r>
                        <a:rPr lang="en-US" altLang="zh-CN" sz="1400" dirty="0">
                          <a:solidFill>
                            <a:schemeClr val="tx1"/>
                          </a:solidFill>
                        </a:rPr>
                        <a:t>Dataset</a:t>
                      </a:r>
                      <a:endParaRPr lang="zh-CN" altLang="en-US" sz="140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IDs</a:t>
                      </a:r>
                      <a:endParaRPr lang="zh-CN" altLang="en-US" sz="1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Cameras</a:t>
                      </a:r>
                      <a:endParaRPr lang="zh-CN" altLang="en-US" sz="1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Visible </a:t>
                      </a:r>
                      <a:r>
                        <a:rPr lang="en-US" altLang="zh-CN" sz="1400" dirty="0" err="1">
                          <a:solidFill>
                            <a:schemeClr val="tx1"/>
                          </a:solidFill>
                        </a:rPr>
                        <a:t>imgs</a:t>
                      </a:r>
                      <a:endParaRPr lang="zh-CN" altLang="en-US" sz="1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Infrared </a:t>
                      </a:r>
                      <a:r>
                        <a:rPr lang="en-US" altLang="zh-CN" sz="1400" dirty="0" err="1">
                          <a:solidFill>
                            <a:schemeClr val="tx1"/>
                          </a:solidFill>
                        </a:rPr>
                        <a:t>imgs</a:t>
                      </a:r>
                      <a:endParaRPr lang="zh-CN" altLang="en-US" sz="1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rPr>
                        <a:t>Total </a:t>
                      </a:r>
                      <a:r>
                        <a:rPr lang="en-US" altLang="zh-CN" sz="1400" dirty="0" err="1">
                          <a:solidFill>
                            <a:schemeClr val="tx1"/>
                          </a:solidFill>
                        </a:rPr>
                        <a:t>imgs</a:t>
                      </a:r>
                      <a:endParaRPr lang="zh-CN" altLang="en-US" sz="1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solidFill>
                            <a:schemeClr val="tx1"/>
                          </a:solidFill>
                          <a:latin typeface="+mn-lt"/>
                        </a:rPr>
                        <a:t>Evaluation protocol</a:t>
                      </a:r>
                      <a:endParaRPr lang="zh-CN" altLang="en-US" sz="140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1140509"/>
                  </a:ext>
                </a:extLst>
              </a:tr>
              <a:tr h="34345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err="1"/>
                        <a:t>SYSU-MM01</a:t>
                      </a:r>
                      <a:r>
                        <a:rPr lang="en-US" altLang="zh-CN" sz="1400" dirty="0"/>
                        <a:t> </a:t>
                      </a:r>
                      <a:endParaRPr lang="zh-CN" altLang="en-US" sz="1400" dirty="0">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kern="1200" dirty="0">
                          <a:effectLst/>
                        </a:rPr>
                        <a:t>491 </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t>4 visible, 2 </a:t>
                      </a:r>
                      <a:r>
                        <a:rPr lang="en-US" altLang="zh-CN" sz="1400" b="1" dirty="0"/>
                        <a:t>near-infrared</a:t>
                      </a:r>
                      <a:endParaRPr lang="zh-CN" altLang="en-US" sz="1400"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kern="1200" dirty="0">
                          <a:effectLst/>
                        </a:rPr>
                        <a:t>30,071</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kern="1200" dirty="0">
                          <a:effectLst/>
                        </a:rPr>
                        <a:t>15,792</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t>45,863</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mn-lt"/>
                        </a:rPr>
                        <a:t>IR(</a:t>
                      </a:r>
                      <a:r>
                        <a:rPr lang="en-US" altLang="zh-CN" sz="1400" b="1" dirty="0">
                          <a:latin typeface="+mn-lt"/>
                        </a:rPr>
                        <a:t>query</a:t>
                      </a:r>
                      <a:r>
                        <a:rPr lang="en-US" altLang="zh-CN" sz="1400" dirty="0">
                          <a:latin typeface="+mn-lt"/>
                        </a:rPr>
                        <a:t>) to RGB(</a:t>
                      </a:r>
                      <a:r>
                        <a:rPr lang="en-US" altLang="zh-CN" sz="1400" b="1" dirty="0">
                          <a:latin typeface="+mn-lt"/>
                        </a:rPr>
                        <a:t>gallery</a:t>
                      </a:r>
                      <a:r>
                        <a:rPr lang="en-US" altLang="zh-CN" sz="1400" dirty="0">
                          <a:latin typeface="+mn-lt"/>
                        </a:rPr>
                        <a:t>)</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1281098"/>
                  </a:ext>
                </a:extLst>
              </a:tr>
              <a:tr h="34345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err="1"/>
                        <a:t>RegDB</a:t>
                      </a:r>
                      <a:endParaRPr lang="zh-CN" altLang="en-US" sz="1400" dirty="0">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t>412</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t>1 visible –</a:t>
                      </a:r>
                      <a:r>
                        <a:rPr lang="en-US" altLang="zh-CN" sz="1400" b="1" dirty="0"/>
                        <a:t>thermal </a:t>
                      </a:r>
                      <a:r>
                        <a:rPr lang="en-US" altLang="zh-CN" sz="1400" b="0" dirty="0"/>
                        <a:t>dual mode camera</a:t>
                      </a:r>
                      <a:endParaRPr lang="zh-CN" altLang="en-US" sz="14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t>4,120</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t>4,120</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t>8,240</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400" dirty="0">
                          <a:latin typeface="+mn-lt"/>
                        </a:rPr>
                        <a:t>IR to RGB, RGB to IR</a:t>
                      </a:r>
                      <a:endParaRPr lang="zh-CN" alt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6018781"/>
                  </a:ext>
                </a:extLst>
              </a:tr>
            </a:tbl>
          </a:graphicData>
        </a:graphic>
      </p:graphicFrame>
      <p:pic>
        <p:nvPicPr>
          <p:cNvPr id="14" name="图片 13">
            <a:extLst>
              <a:ext uri="{FF2B5EF4-FFF2-40B4-BE49-F238E27FC236}">
                <a16:creationId xmlns:a16="http://schemas.microsoft.com/office/drawing/2014/main" id="{5180E5CE-C931-40C1-9576-E81ED52016B8}"/>
              </a:ext>
            </a:extLst>
          </p:cNvPr>
          <p:cNvPicPr>
            <a:picLocks noChangeAspect="1"/>
          </p:cNvPicPr>
          <p:nvPr/>
        </p:nvPicPr>
        <p:blipFill rotWithShape="1">
          <a:blip r:embed="rId4"/>
          <a:srcRect r="59510" b="-4230"/>
          <a:stretch/>
        </p:blipFill>
        <p:spPr>
          <a:xfrm>
            <a:off x="5817484" y="3376197"/>
            <a:ext cx="1424661" cy="1156170"/>
          </a:xfrm>
          <a:prstGeom prst="rect">
            <a:avLst/>
          </a:prstGeom>
        </p:spPr>
      </p:pic>
      <p:pic>
        <p:nvPicPr>
          <p:cNvPr id="15" name="图片 14">
            <a:extLst>
              <a:ext uri="{FF2B5EF4-FFF2-40B4-BE49-F238E27FC236}">
                <a16:creationId xmlns:a16="http://schemas.microsoft.com/office/drawing/2014/main" id="{6CE4F238-5563-4802-B88A-E3053657050F}"/>
              </a:ext>
            </a:extLst>
          </p:cNvPr>
          <p:cNvPicPr>
            <a:picLocks noChangeAspect="1"/>
          </p:cNvPicPr>
          <p:nvPr/>
        </p:nvPicPr>
        <p:blipFill rotWithShape="1">
          <a:blip r:embed="rId4"/>
          <a:srcRect l="59510" b="-9594"/>
          <a:stretch/>
        </p:blipFill>
        <p:spPr>
          <a:xfrm>
            <a:off x="7222318" y="3317611"/>
            <a:ext cx="1431591" cy="1221586"/>
          </a:xfrm>
          <a:prstGeom prst="rect">
            <a:avLst/>
          </a:prstGeom>
        </p:spPr>
      </p:pic>
      <p:sp>
        <p:nvSpPr>
          <p:cNvPr id="16" name="矩形 15">
            <a:extLst>
              <a:ext uri="{FF2B5EF4-FFF2-40B4-BE49-F238E27FC236}">
                <a16:creationId xmlns:a16="http://schemas.microsoft.com/office/drawing/2014/main" id="{D314BC43-11AB-4A01-AC5F-7389517EA592}"/>
              </a:ext>
            </a:extLst>
          </p:cNvPr>
          <p:cNvSpPr/>
          <p:nvPr/>
        </p:nvSpPr>
        <p:spPr>
          <a:xfrm>
            <a:off x="4479585" y="2694055"/>
            <a:ext cx="2112089" cy="338554"/>
          </a:xfrm>
          <a:prstGeom prst="rect">
            <a:avLst/>
          </a:prstGeom>
        </p:spPr>
        <p:txBody>
          <a:bodyPr wrap="square">
            <a:spAutoFit/>
          </a:bodyPr>
          <a:lstStyle/>
          <a:p>
            <a:r>
              <a:rPr lang="zh-CN" altLang="en-US" sz="1600" b="1" dirty="0"/>
              <a:t>⬅</a:t>
            </a:r>
            <a:r>
              <a:rPr lang="en-US" altLang="zh-CN" sz="1600" b="1" dirty="0" err="1"/>
              <a:t>SYSU-MM01</a:t>
            </a:r>
            <a:endParaRPr lang="zh-CN" altLang="en-US" sz="1600" b="1" dirty="0"/>
          </a:p>
        </p:txBody>
      </p:sp>
      <p:sp>
        <p:nvSpPr>
          <p:cNvPr id="17" name="矩形 16">
            <a:extLst>
              <a:ext uri="{FF2B5EF4-FFF2-40B4-BE49-F238E27FC236}">
                <a16:creationId xmlns:a16="http://schemas.microsoft.com/office/drawing/2014/main" id="{00A1F983-744F-4A23-A04E-8ED94423894C}"/>
              </a:ext>
            </a:extLst>
          </p:cNvPr>
          <p:cNvSpPr/>
          <p:nvPr/>
        </p:nvSpPr>
        <p:spPr>
          <a:xfrm>
            <a:off x="4928313" y="3522438"/>
            <a:ext cx="1101702" cy="338554"/>
          </a:xfrm>
          <a:prstGeom prst="rect">
            <a:avLst/>
          </a:prstGeom>
        </p:spPr>
        <p:txBody>
          <a:bodyPr wrap="square">
            <a:spAutoFit/>
          </a:bodyPr>
          <a:lstStyle/>
          <a:p>
            <a:r>
              <a:rPr lang="en-US" altLang="zh-CN" sz="1600" b="1" dirty="0" err="1"/>
              <a:t>RegDB</a:t>
            </a:r>
            <a:r>
              <a:rPr lang="zh-CN" altLang="en-US" sz="1600" b="1" dirty="0"/>
              <a:t>➡</a:t>
            </a:r>
          </a:p>
        </p:txBody>
      </p:sp>
      <p:sp>
        <p:nvSpPr>
          <p:cNvPr id="18" name="矩形 17">
            <a:extLst>
              <a:ext uri="{FF2B5EF4-FFF2-40B4-BE49-F238E27FC236}">
                <a16:creationId xmlns:a16="http://schemas.microsoft.com/office/drawing/2014/main" id="{FA989878-36D7-4946-975D-9D8CFF7BBD44}"/>
              </a:ext>
            </a:extLst>
          </p:cNvPr>
          <p:cNvSpPr/>
          <p:nvPr/>
        </p:nvSpPr>
        <p:spPr>
          <a:xfrm>
            <a:off x="565505" y="6287461"/>
            <a:ext cx="7634963" cy="308168"/>
          </a:xfrm>
          <a:prstGeom prst="rect">
            <a:avLst/>
          </a:prstGeom>
        </p:spPr>
        <p:txBody>
          <a:bodyPr wrap="square">
            <a:spAutoFit/>
          </a:bodyPr>
          <a:lstStyle/>
          <a:p>
            <a:r>
              <a:rPr lang="zh-CN" altLang="en-US" sz="1400" dirty="0"/>
              <a:t>近红外摄像头（</a:t>
            </a:r>
            <a:r>
              <a:rPr lang="en-US" altLang="zh-CN" sz="1400" dirty="0"/>
              <a:t>near-infrared</a:t>
            </a:r>
            <a:r>
              <a:rPr lang="zh-CN" altLang="en-US" sz="1400" dirty="0"/>
              <a:t>）相比红外热成像</a:t>
            </a:r>
            <a:r>
              <a:rPr lang="en-US" altLang="zh-CN" sz="1400" dirty="0"/>
              <a:t>(thermal)</a:t>
            </a:r>
            <a:r>
              <a:rPr lang="zh-CN" altLang="en-US" sz="1400" dirty="0"/>
              <a:t>，直觉上成像纹理损失更小一点</a:t>
            </a:r>
          </a:p>
        </p:txBody>
      </p:sp>
      <p:pic>
        <p:nvPicPr>
          <p:cNvPr id="19" name="图片 18">
            <a:extLst>
              <a:ext uri="{FF2B5EF4-FFF2-40B4-BE49-F238E27FC236}">
                <a16:creationId xmlns:a16="http://schemas.microsoft.com/office/drawing/2014/main" id="{BFF46333-05AD-4E88-86B4-A15DC4D1D62A}"/>
              </a:ext>
            </a:extLst>
          </p:cNvPr>
          <p:cNvPicPr>
            <a:picLocks noChangeAspect="1"/>
          </p:cNvPicPr>
          <p:nvPr/>
        </p:nvPicPr>
        <p:blipFill rotWithShape="1">
          <a:blip r:embed="rId5"/>
          <a:srcRect l="1831" t="4633" r="84478" b="925"/>
          <a:stretch/>
        </p:blipFill>
        <p:spPr>
          <a:xfrm>
            <a:off x="228266" y="2045015"/>
            <a:ext cx="793593" cy="2201945"/>
          </a:xfrm>
          <a:prstGeom prst="rect">
            <a:avLst/>
          </a:prstGeom>
        </p:spPr>
      </p:pic>
      <p:pic>
        <p:nvPicPr>
          <p:cNvPr id="20" name="图片 19">
            <a:extLst>
              <a:ext uri="{FF2B5EF4-FFF2-40B4-BE49-F238E27FC236}">
                <a16:creationId xmlns:a16="http://schemas.microsoft.com/office/drawing/2014/main" id="{FE40C153-6676-428D-9ED6-79573CC4F7B6}"/>
              </a:ext>
            </a:extLst>
          </p:cNvPr>
          <p:cNvPicPr>
            <a:picLocks noChangeAspect="1"/>
          </p:cNvPicPr>
          <p:nvPr/>
        </p:nvPicPr>
        <p:blipFill rotWithShape="1">
          <a:blip r:embed="rId5"/>
          <a:srcRect l="40944" t="5558" r="43535"/>
          <a:stretch/>
        </p:blipFill>
        <p:spPr>
          <a:xfrm>
            <a:off x="1001320" y="2071025"/>
            <a:ext cx="899744" cy="2201946"/>
          </a:xfrm>
          <a:prstGeom prst="rect">
            <a:avLst/>
          </a:prstGeom>
        </p:spPr>
      </p:pic>
      <p:pic>
        <p:nvPicPr>
          <p:cNvPr id="21" name="图片 20">
            <a:extLst>
              <a:ext uri="{FF2B5EF4-FFF2-40B4-BE49-F238E27FC236}">
                <a16:creationId xmlns:a16="http://schemas.microsoft.com/office/drawing/2014/main" id="{2C186F6C-E85F-46FA-B157-429DD9E6B03A}"/>
              </a:ext>
            </a:extLst>
          </p:cNvPr>
          <p:cNvPicPr>
            <a:picLocks noChangeAspect="1"/>
          </p:cNvPicPr>
          <p:nvPr/>
        </p:nvPicPr>
        <p:blipFill rotWithShape="1">
          <a:blip r:embed="rId5"/>
          <a:srcRect l="79659" t="3297" r="5942" b="1249"/>
          <a:stretch/>
        </p:blipFill>
        <p:spPr>
          <a:xfrm>
            <a:off x="1862056" y="2060738"/>
            <a:ext cx="814039" cy="2170498"/>
          </a:xfrm>
          <a:prstGeom prst="rect">
            <a:avLst/>
          </a:prstGeom>
        </p:spPr>
      </p:pic>
      <p:pic>
        <p:nvPicPr>
          <p:cNvPr id="22" name="图片 21">
            <a:extLst>
              <a:ext uri="{FF2B5EF4-FFF2-40B4-BE49-F238E27FC236}">
                <a16:creationId xmlns:a16="http://schemas.microsoft.com/office/drawing/2014/main" id="{0170FAB3-05E0-466D-B013-5F26FC088227}"/>
              </a:ext>
            </a:extLst>
          </p:cNvPr>
          <p:cNvPicPr>
            <a:picLocks noChangeAspect="1"/>
          </p:cNvPicPr>
          <p:nvPr/>
        </p:nvPicPr>
        <p:blipFill rotWithShape="1">
          <a:blip r:embed="rId6"/>
          <a:srcRect r="87664"/>
          <a:stretch/>
        </p:blipFill>
        <p:spPr>
          <a:xfrm>
            <a:off x="2666142" y="2071025"/>
            <a:ext cx="640063" cy="2170497"/>
          </a:xfrm>
          <a:prstGeom prst="rect">
            <a:avLst/>
          </a:prstGeom>
        </p:spPr>
      </p:pic>
      <p:pic>
        <p:nvPicPr>
          <p:cNvPr id="23" name="图片 22">
            <a:extLst>
              <a:ext uri="{FF2B5EF4-FFF2-40B4-BE49-F238E27FC236}">
                <a16:creationId xmlns:a16="http://schemas.microsoft.com/office/drawing/2014/main" id="{A21F4BC2-5FC3-4D1C-9D1F-32C408436C8F}"/>
              </a:ext>
            </a:extLst>
          </p:cNvPr>
          <p:cNvPicPr>
            <a:picLocks noChangeAspect="1"/>
          </p:cNvPicPr>
          <p:nvPr/>
        </p:nvPicPr>
        <p:blipFill rotWithShape="1">
          <a:blip r:embed="rId6"/>
          <a:srcRect l="44242" r="43422"/>
          <a:stretch/>
        </p:blipFill>
        <p:spPr>
          <a:xfrm>
            <a:off x="3295409" y="2071025"/>
            <a:ext cx="640063" cy="2170494"/>
          </a:xfrm>
          <a:prstGeom prst="rect">
            <a:avLst/>
          </a:prstGeom>
        </p:spPr>
      </p:pic>
      <p:pic>
        <p:nvPicPr>
          <p:cNvPr id="24" name="图片 23">
            <a:extLst>
              <a:ext uri="{FF2B5EF4-FFF2-40B4-BE49-F238E27FC236}">
                <a16:creationId xmlns:a16="http://schemas.microsoft.com/office/drawing/2014/main" id="{CF835C5B-7ED8-4CB4-A446-6DFB86CEC948}"/>
              </a:ext>
            </a:extLst>
          </p:cNvPr>
          <p:cNvPicPr>
            <a:picLocks noChangeAspect="1"/>
          </p:cNvPicPr>
          <p:nvPr/>
        </p:nvPicPr>
        <p:blipFill rotWithShape="1">
          <a:blip r:embed="rId6"/>
          <a:srcRect l="87768" b="1186"/>
          <a:stretch/>
        </p:blipFill>
        <p:spPr>
          <a:xfrm>
            <a:off x="3952145" y="2071025"/>
            <a:ext cx="640063" cy="2162919"/>
          </a:xfrm>
          <a:prstGeom prst="rect">
            <a:avLst/>
          </a:prstGeom>
        </p:spPr>
      </p:pic>
    </p:spTree>
    <p:extLst>
      <p:ext uri="{BB962C8B-B14F-4D97-AF65-F5344CB8AC3E}">
        <p14:creationId xmlns:p14="http://schemas.microsoft.com/office/powerpoint/2010/main" val="600024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a:extLst>
              <a:ext uri="{FF2B5EF4-FFF2-40B4-BE49-F238E27FC236}">
                <a16:creationId xmlns:a16="http://schemas.microsoft.com/office/drawing/2014/main" id="{7FCD80E3-FE1D-45E0-8C59-187EACE5AB35}"/>
              </a:ext>
            </a:extLst>
          </p:cNvPr>
          <p:cNvGrpSpPr/>
          <p:nvPr/>
        </p:nvGrpSpPr>
        <p:grpSpPr>
          <a:xfrm>
            <a:off x="985844" y="5257994"/>
            <a:ext cx="2108528" cy="804493"/>
            <a:chOff x="833444" y="5105594"/>
            <a:chExt cx="2108528" cy="804493"/>
          </a:xfrm>
        </p:grpSpPr>
        <p:sp>
          <p:nvSpPr>
            <p:cNvPr id="112" name="椭圆 111">
              <a:extLst>
                <a:ext uri="{FF2B5EF4-FFF2-40B4-BE49-F238E27FC236}">
                  <a16:creationId xmlns:a16="http://schemas.microsoft.com/office/drawing/2014/main" id="{FA355DF2-6E1F-42FC-B9BB-2406F8B0B879}"/>
                </a:ext>
              </a:extLst>
            </p:cNvPr>
            <p:cNvSpPr/>
            <p:nvPr/>
          </p:nvSpPr>
          <p:spPr>
            <a:xfrm>
              <a:off x="1105537" y="5276947"/>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7CA788F6-ED7F-4EF0-904B-679D8624D26B}"/>
                </a:ext>
              </a:extLst>
            </p:cNvPr>
            <p:cNvSpPr/>
            <p:nvPr/>
          </p:nvSpPr>
          <p:spPr>
            <a:xfrm>
              <a:off x="1257937" y="5429347"/>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7CBD606E-D291-4E33-8931-0A4186EE6609}"/>
                </a:ext>
              </a:extLst>
            </p:cNvPr>
            <p:cNvSpPr/>
            <p:nvPr/>
          </p:nvSpPr>
          <p:spPr>
            <a:xfrm>
              <a:off x="2372193" y="5501521"/>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3B3BED9F-077D-405A-8F7D-49885FCC59DB}"/>
                </a:ext>
              </a:extLst>
            </p:cNvPr>
            <p:cNvSpPr/>
            <p:nvPr/>
          </p:nvSpPr>
          <p:spPr>
            <a:xfrm>
              <a:off x="2092809" y="5267853"/>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E28A43BD-2A26-4008-AF2C-BD44A4F94CF4}"/>
                </a:ext>
              </a:extLst>
            </p:cNvPr>
            <p:cNvSpPr/>
            <p:nvPr/>
          </p:nvSpPr>
          <p:spPr>
            <a:xfrm>
              <a:off x="1620864" y="5370212"/>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6F5841D3-745D-4FD0-B7B8-5AA2C0F2D545}"/>
                </a:ext>
              </a:extLst>
            </p:cNvPr>
            <p:cNvSpPr/>
            <p:nvPr/>
          </p:nvSpPr>
          <p:spPr>
            <a:xfrm>
              <a:off x="1852412" y="5283227"/>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CB4CE2DF-48AF-45A0-9CDD-57B872F01BFD}"/>
                </a:ext>
              </a:extLst>
            </p:cNvPr>
            <p:cNvSpPr/>
            <p:nvPr/>
          </p:nvSpPr>
          <p:spPr>
            <a:xfrm>
              <a:off x="1689721" y="5246763"/>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58220D8C-6C7D-43AC-A403-0D3DE504843C}"/>
                </a:ext>
              </a:extLst>
            </p:cNvPr>
            <p:cNvSpPr/>
            <p:nvPr/>
          </p:nvSpPr>
          <p:spPr>
            <a:xfrm>
              <a:off x="1453778" y="5259124"/>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918993A5-2B7C-4846-B8D2-357C0A4F0E34}"/>
                </a:ext>
              </a:extLst>
            </p:cNvPr>
            <p:cNvSpPr/>
            <p:nvPr/>
          </p:nvSpPr>
          <p:spPr>
            <a:xfrm>
              <a:off x="2184665" y="5302363"/>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D48DCCCF-639F-491E-9B47-D6138228B805}"/>
                </a:ext>
              </a:extLst>
            </p:cNvPr>
            <p:cNvSpPr/>
            <p:nvPr/>
          </p:nvSpPr>
          <p:spPr>
            <a:xfrm>
              <a:off x="833444" y="5105594"/>
              <a:ext cx="2108528" cy="804493"/>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箭头: 右弧形 90">
            <a:extLst>
              <a:ext uri="{FF2B5EF4-FFF2-40B4-BE49-F238E27FC236}">
                <a16:creationId xmlns:a16="http://schemas.microsoft.com/office/drawing/2014/main" id="{93FD5F6C-853C-4444-9233-8F816B14F130}"/>
              </a:ext>
            </a:extLst>
          </p:cNvPr>
          <p:cNvSpPr/>
          <p:nvPr/>
        </p:nvSpPr>
        <p:spPr>
          <a:xfrm rot="10800000">
            <a:off x="967468" y="4741458"/>
            <a:ext cx="974001" cy="589531"/>
          </a:xfrm>
          <a:prstGeom prst="curvedLef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p:txBody>
          <a:bodyPr/>
          <a:lstStyle/>
          <a:p>
            <a:r>
              <a:rPr lang="en-US" altLang="zh-CN" dirty="0">
                <a:latin typeface="+mn-lt"/>
              </a:rPr>
              <a:t>VI-</a:t>
            </a:r>
            <a:r>
              <a:rPr lang="en-US" altLang="zh-CN" dirty="0" err="1">
                <a:latin typeface="+mn-lt"/>
              </a:rPr>
              <a:t>ReID</a:t>
            </a:r>
            <a:endParaRPr lang="en-US" altLang="zh-CN" dirty="0">
              <a:latin typeface="+mn-lt"/>
            </a:endParaRPr>
          </a:p>
        </p:txBody>
      </p:sp>
      <p:sp>
        <p:nvSpPr>
          <p:cNvPr id="3" name="内容占位符 2"/>
          <p:cNvSpPr>
            <a:spLocks noGrp="1"/>
          </p:cNvSpPr>
          <p:nvPr>
            <p:ph idx="1"/>
          </p:nvPr>
        </p:nvSpPr>
        <p:spPr>
          <a:xfrm>
            <a:off x="689518" y="1498259"/>
            <a:ext cx="8139430" cy="4877174"/>
          </a:xfrm>
        </p:spPr>
        <p:txBody>
          <a:bodyPr>
            <a:normAutofit/>
          </a:bodyPr>
          <a:lstStyle/>
          <a:p>
            <a:r>
              <a:rPr lang="en-US" altLang="zh-CN" b="1" dirty="0">
                <a:latin typeface="+mn-lt"/>
              </a:rPr>
              <a:t>Methodology</a:t>
            </a:r>
          </a:p>
        </p:txBody>
      </p:sp>
      <p:sp>
        <p:nvSpPr>
          <p:cNvPr id="4" name="灯片编号占位符 3"/>
          <p:cNvSpPr>
            <a:spLocks noGrp="1"/>
          </p:cNvSpPr>
          <p:nvPr>
            <p:ph type="sldNum" sz="quarter" idx="12"/>
          </p:nvPr>
        </p:nvSpPr>
        <p:spPr>
          <a:xfrm>
            <a:off x="7010873" y="6565755"/>
            <a:ext cx="2057400" cy="365125"/>
          </a:xfrm>
        </p:spPr>
        <p:txBody>
          <a:bodyPr/>
          <a:lstStyle/>
          <a:p>
            <a:fld id="{0A699C53-0D35-476E-B857-40C860CE2876}" type="slidenum">
              <a:rPr lang="zh-CN" altLang="en-US" smtClean="0"/>
              <a:t>7</a:t>
            </a:fld>
            <a:endParaRPr lang="zh-CN" altLang="en-US" dirty="0"/>
          </a:p>
        </p:txBody>
      </p:sp>
      <p:sp>
        <p:nvSpPr>
          <p:cNvPr id="5" name="矩形 4">
            <a:extLst>
              <a:ext uri="{FF2B5EF4-FFF2-40B4-BE49-F238E27FC236}">
                <a16:creationId xmlns:a16="http://schemas.microsoft.com/office/drawing/2014/main" id="{5C7A2D89-6816-4EF2-91B2-1CB40EF6C6BC}"/>
              </a:ext>
            </a:extLst>
          </p:cNvPr>
          <p:cNvSpPr/>
          <p:nvPr/>
        </p:nvSpPr>
        <p:spPr>
          <a:xfrm>
            <a:off x="517828" y="6131755"/>
            <a:ext cx="3459280" cy="369332"/>
          </a:xfrm>
          <a:prstGeom prst="rect">
            <a:avLst/>
          </a:prstGeom>
        </p:spPr>
        <p:txBody>
          <a:bodyPr wrap="none">
            <a:spAutoFit/>
          </a:bodyPr>
          <a:lstStyle/>
          <a:p>
            <a:r>
              <a:rPr lang="zh-CN" altLang="en-US" b="1" dirty="0"/>
              <a:t>Modality-shared feature learning</a:t>
            </a:r>
          </a:p>
        </p:txBody>
      </p:sp>
      <p:sp>
        <p:nvSpPr>
          <p:cNvPr id="6" name="矩形 5">
            <a:extLst>
              <a:ext uri="{FF2B5EF4-FFF2-40B4-BE49-F238E27FC236}">
                <a16:creationId xmlns:a16="http://schemas.microsoft.com/office/drawing/2014/main" id="{80F27879-FEE6-450D-AB78-F49322A24BF9}"/>
              </a:ext>
            </a:extLst>
          </p:cNvPr>
          <p:cNvSpPr/>
          <p:nvPr/>
        </p:nvSpPr>
        <p:spPr>
          <a:xfrm>
            <a:off x="4455804" y="6131755"/>
            <a:ext cx="4544834" cy="369332"/>
          </a:xfrm>
          <a:prstGeom prst="rect">
            <a:avLst/>
          </a:prstGeom>
        </p:spPr>
        <p:txBody>
          <a:bodyPr wrap="none">
            <a:spAutoFit/>
          </a:bodyPr>
          <a:lstStyle/>
          <a:p>
            <a:r>
              <a:rPr lang="zh-CN" altLang="en-US" b="1" dirty="0"/>
              <a:t>Modality-specific information compensation</a:t>
            </a:r>
          </a:p>
        </p:txBody>
      </p:sp>
      <p:grpSp>
        <p:nvGrpSpPr>
          <p:cNvPr id="97" name="组合 96">
            <a:extLst>
              <a:ext uri="{FF2B5EF4-FFF2-40B4-BE49-F238E27FC236}">
                <a16:creationId xmlns:a16="http://schemas.microsoft.com/office/drawing/2014/main" id="{9B30C173-A170-4CF5-BA3E-1C0FDF717521}"/>
              </a:ext>
            </a:extLst>
          </p:cNvPr>
          <p:cNvGrpSpPr/>
          <p:nvPr/>
        </p:nvGrpSpPr>
        <p:grpSpPr>
          <a:xfrm>
            <a:off x="837235" y="2579560"/>
            <a:ext cx="2325275" cy="791852"/>
            <a:chOff x="1325773" y="2445931"/>
            <a:chExt cx="2325275" cy="791852"/>
          </a:xfrm>
        </p:grpSpPr>
        <p:grpSp>
          <p:nvGrpSpPr>
            <p:cNvPr id="16" name="组合 15">
              <a:extLst>
                <a:ext uri="{FF2B5EF4-FFF2-40B4-BE49-F238E27FC236}">
                  <a16:creationId xmlns:a16="http://schemas.microsoft.com/office/drawing/2014/main" id="{40987010-02D7-44AF-8AE1-5A28DE4FDA48}"/>
                </a:ext>
              </a:extLst>
            </p:cNvPr>
            <p:cNvGrpSpPr/>
            <p:nvPr/>
          </p:nvGrpSpPr>
          <p:grpSpPr>
            <a:xfrm>
              <a:off x="1642497" y="2562473"/>
              <a:ext cx="1657206" cy="514194"/>
              <a:chOff x="521620" y="2568227"/>
              <a:chExt cx="2190747" cy="679740"/>
            </a:xfrm>
          </p:grpSpPr>
          <p:sp>
            <p:nvSpPr>
              <p:cNvPr id="7" name="等腰三角形 6">
                <a:extLst>
                  <a:ext uri="{FF2B5EF4-FFF2-40B4-BE49-F238E27FC236}">
                    <a16:creationId xmlns:a16="http://schemas.microsoft.com/office/drawing/2014/main" id="{09D69372-10C0-4B75-B4E8-7449926EBC8D}"/>
                  </a:ext>
                </a:extLst>
              </p:cNvPr>
              <p:cNvSpPr/>
              <p:nvPr/>
            </p:nvSpPr>
            <p:spPr>
              <a:xfrm>
                <a:off x="521620" y="2790334"/>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id="{4DCD5B2F-379F-41F9-BF90-508E1D7CEC4C}"/>
                  </a:ext>
                </a:extLst>
              </p:cNvPr>
              <p:cNvSpPr/>
              <p:nvPr/>
            </p:nvSpPr>
            <p:spPr>
              <a:xfrm>
                <a:off x="606713" y="2604977"/>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4A4FB6DD-7E17-46B7-BACB-FA9A5579D818}"/>
                  </a:ext>
                </a:extLst>
              </p:cNvPr>
              <p:cNvSpPr/>
              <p:nvPr/>
            </p:nvSpPr>
            <p:spPr>
              <a:xfrm>
                <a:off x="867054" y="2686825"/>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7E31840D-063F-4CC1-A37B-449CA7F577FA}"/>
                  </a:ext>
                </a:extLst>
              </p:cNvPr>
              <p:cNvSpPr/>
              <p:nvPr/>
            </p:nvSpPr>
            <p:spPr>
              <a:xfrm>
                <a:off x="2357294" y="2704817"/>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C7FBCF14-D4A2-48C2-B749-28EA240178B7}"/>
                  </a:ext>
                </a:extLst>
              </p:cNvPr>
              <p:cNvSpPr/>
              <p:nvPr/>
            </p:nvSpPr>
            <p:spPr>
              <a:xfrm>
                <a:off x="1031898" y="2878635"/>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3E16AA70-0BAE-4F03-A0D9-08CBD2545807}"/>
                  </a:ext>
                </a:extLst>
              </p:cNvPr>
              <p:cNvSpPr/>
              <p:nvPr/>
            </p:nvSpPr>
            <p:spPr>
              <a:xfrm>
                <a:off x="2190548" y="2789643"/>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2CB9358F-8B1A-4D03-9AB1-C82D1804A33D}"/>
                  </a:ext>
                </a:extLst>
              </p:cNvPr>
              <p:cNvSpPr/>
              <p:nvPr/>
            </p:nvSpPr>
            <p:spPr>
              <a:xfrm>
                <a:off x="1834323" y="2766221"/>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4" name="等腰三角形 13">
                <a:extLst>
                  <a:ext uri="{FF2B5EF4-FFF2-40B4-BE49-F238E27FC236}">
                    <a16:creationId xmlns:a16="http://schemas.microsoft.com/office/drawing/2014/main" id="{CB3505A6-BB90-443D-8BB2-80D379FB9FDC}"/>
                  </a:ext>
                </a:extLst>
              </p:cNvPr>
              <p:cNvSpPr/>
              <p:nvPr/>
            </p:nvSpPr>
            <p:spPr>
              <a:xfrm>
                <a:off x="1554869" y="2813064"/>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5" name="等腰三角形 14">
                <a:extLst>
                  <a:ext uri="{FF2B5EF4-FFF2-40B4-BE49-F238E27FC236}">
                    <a16:creationId xmlns:a16="http://schemas.microsoft.com/office/drawing/2014/main" id="{749A094B-B5CC-4F03-A9B3-C1F7D5D6DEDD}"/>
                  </a:ext>
                </a:extLst>
              </p:cNvPr>
              <p:cNvSpPr/>
              <p:nvPr/>
            </p:nvSpPr>
            <p:spPr>
              <a:xfrm>
                <a:off x="1339027" y="2568227"/>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sp>
          <p:nvSpPr>
            <p:cNvPr id="17" name="椭圆 16">
              <a:extLst>
                <a:ext uri="{FF2B5EF4-FFF2-40B4-BE49-F238E27FC236}">
                  <a16:creationId xmlns:a16="http://schemas.microsoft.com/office/drawing/2014/main" id="{4D64DDD7-55F8-4A6F-AEC2-E4E9A00C410F}"/>
                </a:ext>
              </a:extLst>
            </p:cNvPr>
            <p:cNvSpPr/>
            <p:nvPr/>
          </p:nvSpPr>
          <p:spPr>
            <a:xfrm>
              <a:off x="1325773" y="2445931"/>
              <a:ext cx="2325275" cy="791852"/>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a:extLst>
              <a:ext uri="{FF2B5EF4-FFF2-40B4-BE49-F238E27FC236}">
                <a16:creationId xmlns:a16="http://schemas.microsoft.com/office/drawing/2014/main" id="{858EEEF4-9F88-4BA0-B57A-AC051F3A0A8C}"/>
              </a:ext>
            </a:extLst>
          </p:cNvPr>
          <p:cNvGrpSpPr/>
          <p:nvPr/>
        </p:nvGrpSpPr>
        <p:grpSpPr>
          <a:xfrm rot="21187837">
            <a:off x="4106754" y="4703969"/>
            <a:ext cx="2087060" cy="803873"/>
            <a:chOff x="833444" y="5105594"/>
            <a:chExt cx="2108528" cy="804493"/>
          </a:xfrm>
        </p:grpSpPr>
        <p:sp>
          <p:nvSpPr>
            <p:cNvPr id="30" name="椭圆 29">
              <a:extLst>
                <a:ext uri="{FF2B5EF4-FFF2-40B4-BE49-F238E27FC236}">
                  <a16:creationId xmlns:a16="http://schemas.microsoft.com/office/drawing/2014/main" id="{A4AA33AB-B5E0-4D01-A8B9-2514341FB1AD}"/>
                </a:ext>
              </a:extLst>
            </p:cNvPr>
            <p:cNvSpPr/>
            <p:nvPr/>
          </p:nvSpPr>
          <p:spPr>
            <a:xfrm>
              <a:off x="1105537" y="5276947"/>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A68989F-8738-4F99-9817-72AAF7F8124A}"/>
                </a:ext>
              </a:extLst>
            </p:cNvPr>
            <p:cNvSpPr/>
            <p:nvPr/>
          </p:nvSpPr>
          <p:spPr>
            <a:xfrm>
              <a:off x="1257937" y="5429347"/>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04F7C0F-0427-4C26-87D3-E9845047631C}"/>
                </a:ext>
              </a:extLst>
            </p:cNvPr>
            <p:cNvSpPr/>
            <p:nvPr/>
          </p:nvSpPr>
          <p:spPr>
            <a:xfrm>
              <a:off x="2372193" y="5501521"/>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2E4B2D0-8230-424B-B344-16EE69E48D08}"/>
                </a:ext>
              </a:extLst>
            </p:cNvPr>
            <p:cNvSpPr/>
            <p:nvPr/>
          </p:nvSpPr>
          <p:spPr>
            <a:xfrm>
              <a:off x="2092809" y="5267853"/>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9B59A42A-AB8A-46C7-8B5E-628C8EBEBABB}"/>
                </a:ext>
              </a:extLst>
            </p:cNvPr>
            <p:cNvSpPr/>
            <p:nvPr/>
          </p:nvSpPr>
          <p:spPr>
            <a:xfrm>
              <a:off x="1620864" y="5370212"/>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17A7452-D298-4C3C-BD6C-1A9390ED8C25}"/>
                </a:ext>
              </a:extLst>
            </p:cNvPr>
            <p:cNvSpPr/>
            <p:nvPr/>
          </p:nvSpPr>
          <p:spPr>
            <a:xfrm>
              <a:off x="1852412" y="5283227"/>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1A4429C-636E-4FD2-94FB-2EA313180E95}"/>
                </a:ext>
              </a:extLst>
            </p:cNvPr>
            <p:cNvSpPr/>
            <p:nvPr/>
          </p:nvSpPr>
          <p:spPr>
            <a:xfrm>
              <a:off x="1689721" y="5246763"/>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193B121-749A-4AB3-B578-B0D9D8D7AF42}"/>
                </a:ext>
              </a:extLst>
            </p:cNvPr>
            <p:cNvSpPr/>
            <p:nvPr/>
          </p:nvSpPr>
          <p:spPr>
            <a:xfrm>
              <a:off x="1453778" y="5259124"/>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33FED5D-46E5-4C03-920C-3DD4A899EEF5}"/>
                </a:ext>
              </a:extLst>
            </p:cNvPr>
            <p:cNvSpPr/>
            <p:nvPr/>
          </p:nvSpPr>
          <p:spPr>
            <a:xfrm>
              <a:off x="2184665" y="5302363"/>
              <a:ext cx="279384" cy="27938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0D135FA-4BF6-4FC3-A30C-1F19845E27DF}"/>
                </a:ext>
              </a:extLst>
            </p:cNvPr>
            <p:cNvSpPr/>
            <p:nvPr/>
          </p:nvSpPr>
          <p:spPr>
            <a:xfrm>
              <a:off x="833444" y="5105594"/>
              <a:ext cx="2108528" cy="804493"/>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a:extLst>
              <a:ext uri="{FF2B5EF4-FFF2-40B4-BE49-F238E27FC236}">
                <a16:creationId xmlns:a16="http://schemas.microsoft.com/office/drawing/2014/main" id="{13850AE2-EC6A-428E-A94E-F93D69E16CFB}"/>
              </a:ext>
            </a:extLst>
          </p:cNvPr>
          <p:cNvSpPr/>
          <p:nvPr/>
        </p:nvSpPr>
        <p:spPr>
          <a:xfrm>
            <a:off x="268702" y="5581747"/>
            <a:ext cx="774571" cy="369332"/>
          </a:xfrm>
          <a:prstGeom prst="rect">
            <a:avLst/>
          </a:prstGeom>
        </p:spPr>
        <p:txBody>
          <a:bodyPr wrap="none">
            <a:spAutoFit/>
          </a:bodyPr>
          <a:lstStyle/>
          <a:p>
            <a:r>
              <a:rPr lang="en-US" altLang="zh-CN" dirty="0" err="1"/>
              <a:t>ID_42</a:t>
            </a:r>
            <a:endParaRPr lang="zh-CN" altLang="en-US" dirty="0"/>
          </a:p>
        </p:txBody>
      </p:sp>
      <p:sp>
        <p:nvSpPr>
          <p:cNvPr id="45" name="矩形 44">
            <a:extLst>
              <a:ext uri="{FF2B5EF4-FFF2-40B4-BE49-F238E27FC236}">
                <a16:creationId xmlns:a16="http://schemas.microsoft.com/office/drawing/2014/main" id="{B26BFCE6-3EE9-40CB-9AF3-9D089B20F1FE}"/>
              </a:ext>
            </a:extLst>
          </p:cNvPr>
          <p:cNvSpPr/>
          <p:nvPr/>
        </p:nvSpPr>
        <p:spPr>
          <a:xfrm>
            <a:off x="689518" y="2229625"/>
            <a:ext cx="774571" cy="369332"/>
          </a:xfrm>
          <a:prstGeom prst="rect">
            <a:avLst/>
          </a:prstGeom>
        </p:spPr>
        <p:txBody>
          <a:bodyPr wrap="none">
            <a:spAutoFit/>
          </a:bodyPr>
          <a:lstStyle/>
          <a:p>
            <a:r>
              <a:rPr lang="en-US" altLang="zh-CN" dirty="0" err="1"/>
              <a:t>ID_42</a:t>
            </a:r>
            <a:endParaRPr lang="zh-CN" altLang="en-US" dirty="0"/>
          </a:p>
        </p:txBody>
      </p:sp>
      <p:sp>
        <p:nvSpPr>
          <p:cNvPr id="18" name="等腰三角形 17">
            <a:extLst>
              <a:ext uri="{FF2B5EF4-FFF2-40B4-BE49-F238E27FC236}">
                <a16:creationId xmlns:a16="http://schemas.microsoft.com/office/drawing/2014/main" id="{B7EC1613-9B03-4B04-85B6-51D429138156}"/>
              </a:ext>
            </a:extLst>
          </p:cNvPr>
          <p:cNvSpPr/>
          <p:nvPr/>
        </p:nvSpPr>
        <p:spPr>
          <a:xfrm>
            <a:off x="1153959" y="3550326"/>
            <a:ext cx="255534" cy="270812"/>
          </a:xfrm>
          <a:prstGeom prst="triangl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2" name="等腰三角形 41">
            <a:extLst>
              <a:ext uri="{FF2B5EF4-FFF2-40B4-BE49-F238E27FC236}">
                <a16:creationId xmlns:a16="http://schemas.microsoft.com/office/drawing/2014/main" id="{FE4EE2EA-BB29-45E8-AC23-0F437F344D54}"/>
              </a:ext>
            </a:extLst>
          </p:cNvPr>
          <p:cNvSpPr/>
          <p:nvPr/>
        </p:nvSpPr>
        <p:spPr>
          <a:xfrm>
            <a:off x="1321857" y="3770012"/>
            <a:ext cx="255534" cy="270812"/>
          </a:xfrm>
          <a:prstGeom prst="triangl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43" name="等腰三角形 42">
            <a:extLst>
              <a:ext uri="{FF2B5EF4-FFF2-40B4-BE49-F238E27FC236}">
                <a16:creationId xmlns:a16="http://schemas.microsoft.com/office/drawing/2014/main" id="{C0A4C68F-EBDA-4A6B-A091-F53BCFFC2FCD}"/>
              </a:ext>
            </a:extLst>
          </p:cNvPr>
          <p:cNvSpPr/>
          <p:nvPr/>
        </p:nvSpPr>
        <p:spPr>
          <a:xfrm>
            <a:off x="1666970" y="3525392"/>
            <a:ext cx="255534" cy="270812"/>
          </a:xfrm>
          <a:prstGeom prst="triangl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E4BF38F6-8E1D-4D7B-891F-5D33D0E37D27}"/>
              </a:ext>
            </a:extLst>
          </p:cNvPr>
          <p:cNvSpPr/>
          <p:nvPr/>
        </p:nvSpPr>
        <p:spPr>
          <a:xfrm>
            <a:off x="1819370" y="3677792"/>
            <a:ext cx="255534" cy="270812"/>
          </a:xfrm>
          <a:prstGeom prst="triangl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7" name="等腰三角形 46">
            <a:extLst>
              <a:ext uri="{FF2B5EF4-FFF2-40B4-BE49-F238E27FC236}">
                <a16:creationId xmlns:a16="http://schemas.microsoft.com/office/drawing/2014/main" id="{E7164074-733B-47B5-9E5A-AE191FE1F677}"/>
              </a:ext>
            </a:extLst>
          </p:cNvPr>
          <p:cNvSpPr/>
          <p:nvPr/>
        </p:nvSpPr>
        <p:spPr>
          <a:xfrm>
            <a:off x="1971770" y="3830192"/>
            <a:ext cx="255534" cy="270812"/>
          </a:xfrm>
          <a:prstGeom prst="triangl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8" name="等腰三角形 47">
            <a:extLst>
              <a:ext uri="{FF2B5EF4-FFF2-40B4-BE49-F238E27FC236}">
                <a16:creationId xmlns:a16="http://schemas.microsoft.com/office/drawing/2014/main" id="{13139EA5-CE0E-4D60-AB3B-7CF60BB5E481}"/>
              </a:ext>
            </a:extLst>
          </p:cNvPr>
          <p:cNvSpPr/>
          <p:nvPr/>
        </p:nvSpPr>
        <p:spPr>
          <a:xfrm>
            <a:off x="2124170" y="3690178"/>
            <a:ext cx="255534" cy="270812"/>
          </a:xfrm>
          <a:prstGeom prst="triangl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A5F37EC1-C6D5-487D-AA82-77D58733F9DE}"/>
              </a:ext>
            </a:extLst>
          </p:cNvPr>
          <p:cNvSpPr/>
          <p:nvPr/>
        </p:nvSpPr>
        <p:spPr>
          <a:xfrm>
            <a:off x="1535144" y="3607753"/>
            <a:ext cx="255534" cy="270812"/>
          </a:xfrm>
          <a:prstGeom prst="triangl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2AE52280-1550-4015-B8DE-709863C8F706}"/>
              </a:ext>
            </a:extLst>
          </p:cNvPr>
          <p:cNvSpPr/>
          <p:nvPr/>
        </p:nvSpPr>
        <p:spPr>
          <a:xfrm>
            <a:off x="1857298" y="3599368"/>
            <a:ext cx="255534" cy="270812"/>
          </a:xfrm>
          <a:prstGeom prst="triangl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1" name="等腰三角形 50">
            <a:extLst>
              <a:ext uri="{FF2B5EF4-FFF2-40B4-BE49-F238E27FC236}">
                <a16:creationId xmlns:a16="http://schemas.microsoft.com/office/drawing/2014/main" id="{7FC3A897-BE24-49D3-BB4A-70CECD34E64D}"/>
              </a:ext>
            </a:extLst>
          </p:cNvPr>
          <p:cNvSpPr/>
          <p:nvPr/>
        </p:nvSpPr>
        <p:spPr>
          <a:xfrm>
            <a:off x="2219605" y="3690178"/>
            <a:ext cx="255534" cy="270812"/>
          </a:xfrm>
          <a:prstGeom prst="triangl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7CCAFDE-80F7-4B3C-987C-549D85C98AA3}"/>
              </a:ext>
            </a:extLst>
          </p:cNvPr>
          <p:cNvSpPr/>
          <p:nvPr/>
        </p:nvSpPr>
        <p:spPr>
          <a:xfrm>
            <a:off x="915452" y="3499475"/>
            <a:ext cx="1756513" cy="67524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C2956B71-939F-4689-9B64-562F102EADBF}"/>
              </a:ext>
            </a:extLst>
          </p:cNvPr>
          <p:cNvSpPr>
            <a:spLocks noChangeAspect="1"/>
          </p:cNvSpPr>
          <p:nvPr/>
        </p:nvSpPr>
        <p:spPr>
          <a:xfrm>
            <a:off x="4418184" y="1958479"/>
            <a:ext cx="179654" cy="180000"/>
          </a:xfrm>
          <a:prstGeom prst="triangle">
            <a:avLst/>
          </a:prstGeom>
          <a:noFill/>
          <a:ln>
            <a:solidFill>
              <a:schemeClr val="tx1"/>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B738742E-3019-49C4-AAD4-0E3B5286EAD0}"/>
              </a:ext>
            </a:extLst>
          </p:cNvPr>
          <p:cNvSpPr/>
          <p:nvPr/>
        </p:nvSpPr>
        <p:spPr>
          <a:xfrm>
            <a:off x="4546252" y="1851907"/>
            <a:ext cx="1806905" cy="369332"/>
          </a:xfrm>
          <a:prstGeom prst="rect">
            <a:avLst/>
          </a:prstGeom>
        </p:spPr>
        <p:txBody>
          <a:bodyPr wrap="none">
            <a:spAutoFit/>
          </a:bodyPr>
          <a:lstStyle/>
          <a:p>
            <a:r>
              <a:rPr lang="en-US" altLang="zh-CN" dirty="0"/>
              <a:t>Infrared modality</a:t>
            </a:r>
            <a:endParaRPr lang="zh-CN" altLang="en-US" dirty="0"/>
          </a:p>
        </p:txBody>
      </p:sp>
      <p:sp>
        <p:nvSpPr>
          <p:cNvPr id="57" name="箭头: 右弧形 56">
            <a:extLst>
              <a:ext uri="{FF2B5EF4-FFF2-40B4-BE49-F238E27FC236}">
                <a16:creationId xmlns:a16="http://schemas.microsoft.com/office/drawing/2014/main" id="{15C3495E-DE5A-4E17-83C6-68CE841A9CD6}"/>
              </a:ext>
            </a:extLst>
          </p:cNvPr>
          <p:cNvSpPr/>
          <p:nvPr/>
        </p:nvSpPr>
        <p:spPr>
          <a:xfrm>
            <a:off x="2568704" y="3237597"/>
            <a:ext cx="832313" cy="565276"/>
          </a:xfrm>
          <a:prstGeom prst="curved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8" name="矩形 57">
            <a:extLst>
              <a:ext uri="{FF2B5EF4-FFF2-40B4-BE49-F238E27FC236}">
                <a16:creationId xmlns:a16="http://schemas.microsoft.com/office/drawing/2014/main" id="{F5AF396C-DE1E-47A0-A808-201D14173F96}"/>
              </a:ext>
            </a:extLst>
          </p:cNvPr>
          <p:cNvSpPr/>
          <p:nvPr/>
        </p:nvSpPr>
        <p:spPr>
          <a:xfrm>
            <a:off x="6116906" y="5277968"/>
            <a:ext cx="1098624" cy="369332"/>
          </a:xfrm>
          <a:prstGeom prst="rect">
            <a:avLst/>
          </a:prstGeom>
        </p:spPr>
        <p:txBody>
          <a:bodyPr wrap="square">
            <a:spAutoFit/>
          </a:bodyPr>
          <a:lstStyle/>
          <a:p>
            <a:r>
              <a:rPr lang="en-US" altLang="zh-CN" dirty="0"/>
              <a:t>generate</a:t>
            </a:r>
            <a:endParaRPr lang="zh-CN" altLang="en-US" dirty="0"/>
          </a:p>
        </p:txBody>
      </p:sp>
      <p:sp>
        <p:nvSpPr>
          <p:cNvPr id="81" name="椭圆 80">
            <a:extLst>
              <a:ext uri="{FF2B5EF4-FFF2-40B4-BE49-F238E27FC236}">
                <a16:creationId xmlns:a16="http://schemas.microsoft.com/office/drawing/2014/main" id="{89148AAC-6E26-4A09-9236-F6C838C1A0AE}"/>
              </a:ext>
            </a:extLst>
          </p:cNvPr>
          <p:cNvSpPr/>
          <p:nvPr/>
        </p:nvSpPr>
        <p:spPr>
          <a:xfrm rot="767290">
            <a:off x="1530260" y="4347769"/>
            <a:ext cx="2024614" cy="605987"/>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椭圆 81">
            <a:extLst>
              <a:ext uri="{FF2B5EF4-FFF2-40B4-BE49-F238E27FC236}">
                <a16:creationId xmlns:a16="http://schemas.microsoft.com/office/drawing/2014/main" id="{DCBE2051-1E12-48C7-8974-D2E086F1404D}"/>
              </a:ext>
            </a:extLst>
          </p:cNvPr>
          <p:cNvSpPr/>
          <p:nvPr/>
        </p:nvSpPr>
        <p:spPr>
          <a:xfrm>
            <a:off x="1741561" y="4370162"/>
            <a:ext cx="221701" cy="2351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ABA725D-7A01-4570-9772-A6F88CA9E8EC}"/>
              </a:ext>
            </a:extLst>
          </p:cNvPr>
          <p:cNvSpPr/>
          <p:nvPr/>
        </p:nvSpPr>
        <p:spPr>
          <a:xfrm>
            <a:off x="1893961" y="4522562"/>
            <a:ext cx="221701" cy="2351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995D17E-CD0D-497E-85FC-326E2273BA23}"/>
              </a:ext>
            </a:extLst>
          </p:cNvPr>
          <p:cNvSpPr/>
          <p:nvPr/>
        </p:nvSpPr>
        <p:spPr>
          <a:xfrm>
            <a:off x="2069573" y="4478749"/>
            <a:ext cx="221701" cy="2351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A30B0EB7-2DDA-4786-949E-15518BE8C458}"/>
              </a:ext>
            </a:extLst>
          </p:cNvPr>
          <p:cNvSpPr/>
          <p:nvPr/>
        </p:nvSpPr>
        <p:spPr>
          <a:xfrm>
            <a:off x="2170409" y="4524274"/>
            <a:ext cx="221701" cy="2351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6BA7980-5EFF-4E2E-8357-5B03A8DC247A}"/>
              </a:ext>
            </a:extLst>
          </p:cNvPr>
          <p:cNvSpPr/>
          <p:nvPr/>
        </p:nvSpPr>
        <p:spPr>
          <a:xfrm>
            <a:off x="2204421" y="4358807"/>
            <a:ext cx="221701" cy="2351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9902096-597E-44A2-9F0F-2DA8D2E1F987}"/>
              </a:ext>
            </a:extLst>
          </p:cNvPr>
          <p:cNvSpPr/>
          <p:nvPr/>
        </p:nvSpPr>
        <p:spPr>
          <a:xfrm>
            <a:off x="2659670" y="4598088"/>
            <a:ext cx="221701" cy="2351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DAE7A26-73A0-402D-ACBA-1521EE7AF79B}"/>
              </a:ext>
            </a:extLst>
          </p:cNvPr>
          <p:cNvSpPr/>
          <p:nvPr/>
        </p:nvSpPr>
        <p:spPr>
          <a:xfrm>
            <a:off x="2352113" y="4620538"/>
            <a:ext cx="221701" cy="2351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A541CC65-B057-499B-A2C5-DC2AA1FF9CF1}"/>
              </a:ext>
            </a:extLst>
          </p:cNvPr>
          <p:cNvSpPr/>
          <p:nvPr/>
        </p:nvSpPr>
        <p:spPr>
          <a:xfrm>
            <a:off x="2785691" y="4540334"/>
            <a:ext cx="221701" cy="2351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EAD34312-E4D4-4CE6-972A-EB24464CB9CC}"/>
              </a:ext>
            </a:extLst>
          </p:cNvPr>
          <p:cNvSpPr/>
          <p:nvPr/>
        </p:nvSpPr>
        <p:spPr>
          <a:xfrm>
            <a:off x="3035814" y="4704174"/>
            <a:ext cx="221701" cy="2351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A5767F0F-1C30-4D3E-95E3-E1122BD851AB}"/>
              </a:ext>
            </a:extLst>
          </p:cNvPr>
          <p:cNvSpPr/>
          <p:nvPr/>
        </p:nvSpPr>
        <p:spPr>
          <a:xfrm rot="20831229">
            <a:off x="704612" y="4498069"/>
            <a:ext cx="920542" cy="378980"/>
          </a:xfrm>
          <a:prstGeom prst="rect">
            <a:avLst/>
          </a:prstGeom>
        </p:spPr>
        <p:txBody>
          <a:bodyPr wrap="square">
            <a:spAutoFit/>
          </a:bodyPr>
          <a:lstStyle/>
          <a:p>
            <a:r>
              <a:rPr lang="en-US" altLang="zh-CN" dirty="0"/>
              <a:t>project</a:t>
            </a:r>
            <a:endParaRPr lang="zh-CN" altLang="en-US" dirty="0"/>
          </a:p>
        </p:txBody>
      </p:sp>
      <p:sp>
        <p:nvSpPr>
          <p:cNvPr id="93" name="矩形 92">
            <a:extLst>
              <a:ext uri="{FF2B5EF4-FFF2-40B4-BE49-F238E27FC236}">
                <a16:creationId xmlns:a16="http://schemas.microsoft.com/office/drawing/2014/main" id="{78EA9845-B5EE-4017-A46C-AFC58EBEDAD5}"/>
              </a:ext>
            </a:extLst>
          </p:cNvPr>
          <p:cNvSpPr/>
          <p:nvPr/>
        </p:nvSpPr>
        <p:spPr>
          <a:xfrm>
            <a:off x="6919303" y="1871144"/>
            <a:ext cx="1773819" cy="369332"/>
          </a:xfrm>
          <a:prstGeom prst="rect">
            <a:avLst/>
          </a:prstGeom>
        </p:spPr>
        <p:txBody>
          <a:bodyPr wrap="none">
            <a:spAutoFit/>
          </a:bodyPr>
          <a:lstStyle/>
          <a:p>
            <a:r>
              <a:rPr lang="en-US" altLang="zh-CN" dirty="0"/>
              <a:t>Visible modality</a:t>
            </a:r>
            <a:endParaRPr lang="zh-CN" altLang="en-US" dirty="0"/>
          </a:p>
        </p:txBody>
      </p:sp>
      <p:sp>
        <p:nvSpPr>
          <p:cNvPr id="94" name="椭圆 93">
            <a:extLst>
              <a:ext uri="{FF2B5EF4-FFF2-40B4-BE49-F238E27FC236}">
                <a16:creationId xmlns:a16="http://schemas.microsoft.com/office/drawing/2014/main" id="{BC365A04-70D8-43CD-9C45-A34DC99A6835}"/>
              </a:ext>
            </a:extLst>
          </p:cNvPr>
          <p:cNvSpPr>
            <a:spLocks noChangeAspect="1"/>
          </p:cNvSpPr>
          <p:nvPr/>
        </p:nvSpPr>
        <p:spPr>
          <a:xfrm>
            <a:off x="6785649" y="1990782"/>
            <a:ext cx="180000" cy="18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nvGrpSpPr>
          <p:cNvPr id="98" name="组合 97">
            <a:extLst>
              <a:ext uri="{FF2B5EF4-FFF2-40B4-BE49-F238E27FC236}">
                <a16:creationId xmlns:a16="http://schemas.microsoft.com/office/drawing/2014/main" id="{14352653-2625-41F7-A7F6-6ABDE0C76EF7}"/>
              </a:ext>
            </a:extLst>
          </p:cNvPr>
          <p:cNvGrpSpPr/>
          <p:nvPr/>
        </p:nvGrpSpPr>
        <p:grpSpPr>
          <a:xfrm>
            <a:off x="6711178" y="3172633"/>
            <a:ext cx="2221930" cy="722892"/>
            <a:chOff x="1325773" y="2445931"/>
            <a:chExt cx="2325275" cy="791852"/>
          </a:xfrm>
        </p:grpSpPr>
        <p:grpSp>
          <p:nvGrpSpPr>
            <p:cNvPr id="99" name="组合 98">
              <a:extLst>
                <a:ext uri="{FF2B5EF4-FFF2-40B4-BE49-F238E27FC236}">
                  <a16:creationId xmlns:a16="http://schemas.microsoft.com/office/drawing/2014/main" id="{6823AE0F-43D8-46DE-A24D-4C3945D867B0}"/>
                </a:ext>
              </a:extLst>
            </p:cNvPr>
            <p:cNvGrpSpPr/>
            <p:nvPr/>
          </p:nvGrpSpPr>
          <p:grpSpPr>
            <a:xfrm>
              <a:off x="1642497" y="2562473"/>
              <a:ext cx="1657206" cy="514194"/>
              <a:chOff x="521620" y="2568227"/>
              <a:chExt cx="2190747" cy="679740"/>
            </a:xfrm>
          </p:grpSpPr>
          <p:sp>
            <p:nvSpPr>
              <p:cNvPr id="101" name="等腰三角形 100">
                <a:extLst>
                  <a:ext uri="{FF2B5EF4-FFF2-40B4-BE49-F238E27FC236}">
                    <a16:creationId xmlns:a16="http://schemas.microsoft.com/office/drawing/2014/main" id="{F4BD24E7-6C07-461B-A394-D7875B7A5153}"/>
                  </a:ext>
                </a:extLst>
              </p:cNvPr>
              <p:cNvSpPr/>
              <p:nvPr/>
            </p:nvSpPr>
            <p:spPr>
              <a:xfrm>
                <a:off x="521620" y="2790334"/>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2" name="等腰三角形 101">
                <a:extLst>
                  <a:ext uri="{FF2B5EF4-FFF2-40B4-BE49-F238E27FC236}">
                    <a16:creationId xmlns:a16="http://schemas.microsoft.com/office/drawing/2014/main" id="{FBC73C48-A5FB-440C-8E8B-2F357177FF2D}"/>
                  </a:ext>
                </a:extLst>
              </p:cNvPr>
              <p:cNvSpPr/>
              <p:nvPr/>
            </p:nvSpPr>
            <p:spPr>
              <a:xfrm>
                <a:off x="606713" y="2604977"/>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3" name="等腰三角形 102">
                <a:extLst>
                  <a:ext uri="{FF2B5EF4-FFF2-40B4-BE49-F238E27FC236}">
                    <a16:creationId xmlns:a16="http://schemas.microsoft.com/office/drawing/2014/main" id="{D9178163-7834-4A38-B360-773CE4EC486D}"/>
                  </a:ext>
                </a:extLst>
              </p:cNvPr>
              <p:cNvSpPr/>
              <p:nvPr/>
            </p:nvSpPr>
            <p:spPr>
              <a:xfrm>
                <a:off x="867054" y="2686825"/>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 name="等腰三角形 103">
                <a:extLst>
                  <a:ext uri="{FF2B5EF4-FFF2-40B4-BE49-F238E27FC236}">
                    <a16:creationId xmlns:a16="http://schemas.microsoft.com/office/drawing/2014/main" id="{984C8D4B-E839-4AAE-BEC9-A9933D328EAB}"/>
                  </a:ext>
                </a:extLst>
              </p:cNvPr>
              <p:cNvSpPr/>
              <p:nvPr/>
            </p:nvSpPr>
            <p:spPr>
              <a:xfrm>
                <a:off x="2357294" y="2704817"/>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5" name="等腰三角形 104">
                <a:extLst>
                  <a:ext uri="{FF2B5EF4-FFF2-40B4-BE49-F238E27FC236}">
                    <a16:creationId xmlns:a16="http://schemas.microsoft.com/office/drawing/2014/main" id="{7E236E54-1148-40F8-8438-27DC9759FF3F}"/>
                  </a:ext>
                </a:extLst>
              </p:cNvPr>
              <p:cNvSpPr/>
              <p:nvPr/>
            </p:nvSpPr>
            <p:spPr>
              <a:xfrm>
                <a:off x="1031898" y="2878635"/>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6" name="等腰三角形 105">
                <a:extLst>
                  <a:ext uri="{FF2B5EF4-FFF2-40B4-BE49-F238E27FC236}">
                    <a16:creationId xmlns:a16="http://schemas.microsoft.com/office/drawing/2014/main" id="{F06AECA4-FDC1-4412-83C4-273898B25428}"/>
                  </a:ext>
                </a:extLst>
              </p:cNvPr>
              <p:cNvSpPr/>
              <p:nvPr/>
            </p:nvSpPr>
            <p:spPr>
              <a:xfrm>
                <a:off x="2190548" y="2789643"/>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7" name="等腰三角形 106">
                <a:extLst>
                  <a:ext uri="{FF2B5EF4-FFF2-40B4-BE49-F238E27FC236}">
                    <a16:creationId xmlns:a16="http://schemas.microsoft.com/office/drawing/2014/main" id="{50FA2479-F722-4038-9F64-D3DD490A3347}"/>
                  </a:ext>
                </a:extLst>
              </p:cNvPr>
              <p:cNvSpPr/>
              <p:nvPr/>
            </p:nvSpPr>
            <p:spPr>
              <a:xfrm>
                <a:off x="1834323" y="2766221"/>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08" name="等腰三角形 107">
                <a:extLst>
                  <a:ext uri="{FF2B5EF4-FFF2-40B4-BE49-F238E27FC236}">
                    <a16:creationId xmlns:a16="http://schemas.microsoft.com/office/drawing/2014/main" id="{DC4FB0F4-763E-4B1B-89B8-2E16D81BFF17}"/>
                  </a:ext>
                </a:extLst>
              </p:cNvPr>
              <p:cNvSpPr/>
              <p:nvPr/>
            </p:nvSpPr>
            <p:spPr>
              <a:xfrm>
                <a:off x="1554869" y="2813064"/>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09" name="等腰三角形 108">
                <a:extLst>
                  <a:ext uri="{FF2B5EF4-FFF2-40B4-BE49-F238E27FC236}">
                    <a16:creationId xmlns:a16="http://schemas.microsoft.com/office/drawing/2014/main" id="{A1C9AC66-FCD2-4DDC-8ABC-6BB4260F58B5}"/>
                  </a:ext>
                </a:extLst>
              </p:cNvPr>
              <p:cNvSpPr/>
              <p:nvPr/>
            </p:nvSpPr>
            <p:spPr>
              <a:xfrm>
                <a:off x="1339027" y="2568227"/>
                <a:ext cx="355073" cy="369332"/>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grpSp>
        <p:sp>
          <p:nvSpPr>
            <p:cNvPr id="100" name="椭圆 99">
              <a:extLst>
                <a:ext uri="{FF2B5EF4-FFF2-40B4-BE49-F238E27FC236}">
                  <a16:creationId xmlns:a16="http://schemas.microsoft.com/office/drawing/2014/main" id="{9A2D9175-25BC-49EE-A6CE-20E5E4DC5C7A}"/>
                </a:ext>
              </a:extLst>
            </p:cNvPr>
            <p:cNvSpPr/>
            <p:nvPr/>
          </p:nvSpPr>
          <p:spPr>
            <a:xfrm>
              <a:off x="1325773" y="2445931"/>
              <a:ext cx="2325275" cy="791852"/>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3" name="直接连接符 122">
            <a:extLst>
              <a:ext uri="{FF2B5EF4-FFF2-40B4-BE49-F238E27FC236}">
                <a16:creationId xmlns:a16="http://schemas.microsoft.com/office/drawing/2014/main" id="{B1C92C0A-F77D-48E0-9F71-8809E5450B60}"/>
              </a:ext>
            </a:extLst>
          </p:cNvPr>
          <p:cNvCxnSpPr>
            <a:cxnSpLocks/>
          </p:cNvCxnSpPr>
          <p:nvPr/>
        </p:nvCxnSpPr>
        <p:spPr>
          <a:xfrm flipV="1">
            <a:off x="3789575" y="2250445"/>
            <a:ext cx="0" cy="3580757"/>
          </a:xfrm>
          <a:prstGeom prst="line">
            <a:avLst/>
          </a:prstGeom>
          <a:ln w="19050"/>
        </p:spPr>
        <p:style>
          <a:lnRef idx="1">
            <a:schemeClr val="dk1"/>
          </a:lnRef>
          <a:fillRef idx="0">
            <a:schemeClr val="dk1"/>
          </a:fillRef>
          <a:effectRef idx="0">
            <a:schemeClr val="dk1"/>
          </a:effectRef>
          <a:fontRef idx="minor">
            <a:schemeClr val="tx1"/>
          </a:fontRef>
        </p:style>
      </p:cxnSp>
      <p:grpSp>
        <p:nvGrpSpPr>
          <p:cNvPr id="128" name="组合 127">
            <a:extLst>
              <a:ext uri="{FF2B5EF4-FFF2-40B4-BE49-F238E27FC236}">
                <a16:creationId xmlns:a16="http://schemas.microsoft.com/office/drawing/2014/main" id="{ECF0D379-A806-4E5E-9711-4E4AABF745E1}"/>
              </a:ext>
            </a:extLst>
          </p:cNvPr>
          <p:cNvGrpSpPr/>
          <p:nvPr/>
        </p:nvGrpSpPr>
        <p:grpSpPr>
          <a:xfrm rot="365496">
            <a:off x="7107361" y="4764246"/>
            <a:ext cx="1614517" cy="470862"/>
            <a:chOff x="521620" y="2568227"/>
            <a:chExt cx="2190747" cy="679740"/>
          </a:xfrm>
          <a:solidFill>
            <a:schemeClr val="accent3">
              <a:lumMod val="20000"/>
              <a:lumOff val="80000"/>
            </a:schemeClr>
          </a:solidFill>
        </p:grpSpPr>
        <p:sp>
          <p:nvSpPr>
            <p:cNvPr id="130" name="等腰三角形 129">
              <a:extLst>
                <a:ext uri="{FF2B5EF4-FFF2-40B4-BE49-F238E27FC236}">
                  <a16:creationId xmlns:a16="http://schemas.microsoft.com/office/drawing/2014/main" id="{E70D143C-2254-45FF-9C70-E8FAB7FBB36D}"/>
                </a:ext>
              </a:extLst>
            </p:cNvPr>
            <p:cNvSpPr/>
            <p:nvPr/>
          </p:nvSpPr>
          <p:spPr>
            <a:xfrm>
              <a:off x="521620" y="2790334"/>
              <a:ext cx="355073" cy="369332"/>
            </a:xfrm>
            <a:prstGeom prst="triangle">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1" name="等腰三角形 130">
              <a:extLst>
                <a:ext uri="{FF2B5EF4-FFF2-40B4-BE49-F238E27FC236}">
                  <a16:creationId xmlns:a16="http://schemas.microsoft.com/office/drawing/2014/main" id="{E04AE368-A17B-44F0-985F-9397B8B5A27C}"/>
                </a:ext>
              </a:extLst>
            </p:cNvPr>
            <p:cNvSpPr/>
            <p:nvPr/>
          </p:nvSpPr>
          <p:spPr>
            <a:xfrm>
              <a:off x="606713" y="2604977"/>
              <a:ext cx="355073" cy="369332"/>
            </a:xfrm>
            <a:prstGeom prst="triangle">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2" name="等腰三角形 131">
              <a:extLst>
                <a:ext uri="{FF2B5EF4-FFF2-40B4-BE49-F238E27FC236}">
                  <a16:creationId xmlns:a16="http://schemas.microsoft.com/office/drawing/2014/main" id="{CAB9BA93-E00B-4251-9DA5-F0AA21D2762E}"/>
                </a:ext>
              </a:extLst>
            </p:cNvPr>
            <p:cNvSpPr/>
            <p:nvPr/>
          </p:nvSpPr>
          <p:spPr>
            <a:xfrm>
              <a:off x="867054" y="2686825"/>
              <a:ext cx="355073" cy="369332"/>
            </a:xfrm>
            <a:prstGeom prst="triangle">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3" name="等腰三角形 132">
              <a:extLst>
                <a:ext uri="{FF2B5EF4-FFF2-40B4-BE49-F238E27FC236}">
                  <a16:creationId xmlns:a16="http://schemas.microsoft.com/office/drawing/2014/main" id="{2B6754E1-2A8A-4B4A-BB2A-CC02584C8C41}"/>
                </a:ext>
              </a:extLst>
            </p:cNvPr>
            <p:cNvSpPr/>
            <p:nvPr/>
          </p:nvSpPr>
          <p:spPr>
            <a:xfrm>
              <a:off x="2357294" y="2704817"/>
              <a:ext cx="355073" cy="369332"/>
            </a:xfrm>
            <a:prstGeom prst="triangle">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4" name="等腰三角形 133">
              <a:extLst>
                <a:ext uri="{FF2B5EF4-FFF2-40B4-BE49-F238E27FC236}">
                  <a16:creationId xmlns:a16="http://schemas.microsoft.com/office/drawing/2014/main" id="{F9B55ED7-4CC7-4466-9528-EDA3F6C8DB09}"/>
                </a:ext>
              </a:extLst>
            </p:cNvPr>
            <p:cNvSpPr/>
            <p:nvPr/>
          </p:nvSpPr>
          <p:spPr>
            <a:xfrm>
              <a:off x="1031898" y="2878635"/>
              <a:ext cx="355073" cy="369332"/>
            </a:xfrm>
            <a:prstGeom prst="triangle">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5" name="等腰三角形 134">
              <a:extLst>
                <a:ext uri="{FF2B5EF4-FFF2-40B4-BE49-F238E27FC236}">
                  <a16:creationId xmlns:a16="http://schemas.microsoft.com/office/drawing/2014/main" id="{47B0CEB4-FF1F-45EF-8A8B-113A663B4056}"/>
                </a:ext>
              </a:extLst>
            </p:cNvPr>
            <p:cNvSpPr/>
            <p:nvPr/>
          </p:nvSpPr>
          <p:spPr>
            <a:xfrm>
              <a:off x="2190548" y="2789643"/>
              <a:ext cx="355073" cy="369332"/>
            </a:xfrm>
            <a:prstGeom prst="triangle">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6" name="等腰三角形 135">
              <a:extLst>
                <a:ext uri="{FF2B5EF4-FFF2-40B4-BE49-F238E27FC236}">
                  <a16:creationId xmlns:a16="http://schemas.microsoft.com/office/drawing/2014/main" id="{9A143410-F219-419A-9BF8-FA62F8A08D9E}"/>
                </a:ext>
              </a:extLst>
            </p:cNvPr>
            <p:cNvSpPr/>
            <p:nvPr/>
          </p:nvSpPr>
          <p:spPr>
            <a:xfrm>
              <a:off x="1834323" y="2766221"/>
              <a:ext cx="355073" cy="369332"/>
            </a:xfrm>
            <a:prstGeom prst="triangle">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37" name="等腰三角形 136">
              <a:extLst>
                <a:ext uri="{FF2B5EF4-FFF2-40B4-BE49-F238E27FC236}">
                  <a16:creationId xmlns:a16="http://schemas.microsoft.com/office/drawing/2014/main" id="{07A48CA9-C912-41F3-8871-D3A499579C48}"/>
                </a:ext>
              </a:extLst>
            </p:cNvPr>
            <p:cNvSpPr/>
            <p:nvPr/>
          </p:nvSpPr>
          <p:spPr>
            <a:xfrm>
              <a:off x="1554869" y="2813064"/>
              <a:ext cx="355073" cy="369332"/>
            </a:xfrm>
            <a:prstGeom prst="triangle">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38" name="等腰三角形 137">
              <a:extLst>
                <a:ext uri="{FF2B5EF4-FFF2-40B4-BE49-F238E27FC236}">
                  <a16:creationId xmlns:a16="http://schemas.microsoft.com/office/drawing/2014/main" id="{C023A725-8CF2-4975-A7FA-B512ED904A76}"/>
                </a:ext>
              </a:extLst>
            </p:cNvPr>
            <p:cNvSpPr/>
            <p:nvPr/>
          </p:nvSpPr>
          <p:spPr>
            <a:xfrm>
              <a:off x="1339027" y="2568227"/>
              <a:ext cx="355073" cy="369332"/>
            </a:xfrm>
            <a:prstGeom prst="triangle">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139" name="椭圆 138">
            <a:extLst>
              <a:ext uri="{FF2B5EF4-FFF2-40B4-BE49-F238E27FC236}">
                <a16:creationId xmlns:a16="http://schemas.microsoft.com/office/drawing/2014/main" id="{1CDCF646-1B05-49AF-8123-4323E69E3DA6}"/>
              </a:ext>
            </a:extLst>
          </p:cNvPr>
          <p:cNvSpPr/>
          <p:nvPr/>
        </p:nvSpPr>
        <p:spPr>
          <a:xfrm rot="21390068">
            <a:off x="3989850" y="4422190"/>
            <a:ext cx="4918049" cy="1470861"/>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8" name="椭圆 167">
            <a:extLst>
              <a:ext uri="{FF2B5EF4-FFF2-40B4-BE49-F238E27FC236}">
                <a16:creationId xmlns:a16="http://schemas.microsoft.com/office/drawing/2014/main" id="{6909457A-4F3B-4514-BC9F-526D6046359B}"/>
              </a:ext>
            </a:extLst>
          </p:cNvPr>
          <p:cNvSpPr/>
          <p:nvPr/>
        </p:nvSpPr>
        <p:spPr>
          <a:xfrm rot="21440974">
            <a:off x="4148491" y="3036217"/>
            <a:ext cx="4913955" cy="1150605"/>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矩形 168">
            <a:extLst>
              <a:ext uri="{FF2B5EF4-FFF2-40B4-BE49-F238E27FC236}">
                <a16:creationId xmlns:a16="http://schemas.microsoft.com/office/drawing/2014/main" id="{688D843C-E0E4-4C43-98EC-6FFD51A31510}"/>
              </a:ext>
            </a:extLst>
          </p:cNvPr>
          <p:cNvSpPr/>
          <p:nvPr/>
        </p:nvSpPr>
        <p:spPr>
          <a:xfrm>
            <a:off x="7914619" y="2731107"/>
            <a:ext cx="889987" cy="369332"/>
          </a:xfrm>
          <a:prstGeom prst="rect">
            <a:avLst/>
          </a:prstGeom>
        </p:spPr>
        <p:txBody>
          <a:bodyPr wrap="none">
            <a:spAutoFit/>
          </a:bodyPr>
          <a:lstStyle/>
          <a:p>
            <a:r>
              <a:rPr lang="en-US" altLang="zh-CN" dirty="0" err="1"/>
              <a:t>ID_107</a:t>
            </a:r>
            <a:endParaRPr lang="zh-CN" altLang="en-US" dirty="0"/>
          </a:p>
        </p:txBody>
      </p:sp>
      <p:sp>
        <p:nvSpPr>
          <p:cNvPr id="170" name="矩形 169">
            <a:extLst>
              <a:ext uri="{FF2B5EF4-FFF2-40B4-BE49-F238E27FC236}">
                <a16:creationId xmlns:a16="http://schemas.microsoft.com/office/drawing/2014/main" id="{9E2DF5A0-83D2-4FC4-9910-6A86D22D6850}"/>
              </a:ext>
            </a:extLst>
          </p:cNvPr>
          <p:cNvSpPr/>
          <p:nvPr/>
        </p:nvSpPr>
        <p:spPr>
          <a:xfrm>
            <a:off x="3949551" y="5779813"/>
            <a:ext cx="889987" cy="369332"/>
          </a:xfrm>
          <a:prstGeom prst="rect">
            <a:avLst/>
          </a:prstGeom>
        </p:spPr>
        <p:txBody>
          <a:bodyPr wrap="none">
            <a:spAutoFit/>
          </a:bodyPr>
          <a:lstStyle/>
          <a:p>
            <a:r>
              <a:rPr lang="en-US" altLang="zh-CN" dirty="0" err="1"/>
              <a:t>ID_107</a:t>
            </a:r>
            <a:endParaRPr lang="zh-CN" altLang="en-US" dirty="0"/>
          </a:p>
        </p:txBody>
      </p:sp>
      <p:sp>
        <p:nvSpPr>
          <p:cNvPr id="172" name="箭头: 下弧形 171">
            <a:extLst>
              <a:ext uri="{FF2B5EF4-FFF2-40B4-BE49-F238E27FC236}">
                <a16:creationId xmlns:a16="http://schemas.microsoft.com/office/drawing/2014/main" id="{0BD6ABF5-09A9-4A78-A903-6235857C8B92}"/>
              </a:ext>
            </a:extLst>
          </p:cNvPr>
          <p:cNvSpPr/>
          <p:nvPr/>
        </p:nvSpPr>
        <p:spPr>
          <a:xfrm rot="9888786">
            <a:off x="5511788" y="2854926"/>
            <a:ext cx="1450189" cy="582799"/>
          </a:xfrm>
          <a:prstGeom prst="curved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75" name="箭头: 下弧形 174">
            <a:extLst>
              <a:ext uri="{FF2B5EF4-FFF2-40B4-BE49-F238E27FC236}">
                <a16:creationId xmlns:a16="http://schemas.microsoft.com/office/drawing/2014/main" id="{AF873004-F920-4CB9-B478-B15948592837}"/>
              </a:ext>
            </a:extLst>
          </p:cNvPr>
          <p:cNvSpPr/>
          <p:nvPr/>
        </p:nvSpPr>
        <p:spPr>
          <a:xfrm rot="21160905">
            <a:off x="5785346" y="5242239"/>
            <a:ext cx="1766595" cy="704346"/>
          </a:xfrm>
          <a:prstGeom prst="curvedUp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78" name="矩形 177">
            <a:extLst>
              <a:ext uri="{FF2B5EF4-FFF2-40B4-BE49-F238E27FC236}">
                <a16:creationId xmlns:a16="http://schemas.microsoft.com/office/drawing/2014/main" id="{2EB390BD-FFC4-4553-8B9E-8069FB586296}"/>
              </a:ext>
            </a:extLst>
          </p:cNvPr>
          <p:cNvSpPr/>
          <p:nvPr/>
        </p:nvSpPr>
        <p:spPr>
          <a:xfrm>
            <a:off x="5848371" y="3221886"/>
            <a:ext cx="1098624" cy="369332"/>
          </a:xfrm>
          <a:prstGeom prst="rect">
            <a:avLst/>
          </a:prstGeom>
        </p:spPr>
        <p:txBody>
          <a:bodyPr wrap="square">
            <a:spAutoFit/>
          </a:bodyPr>
          <a:lstStyle/>
          <a:p>
            <a:r>
              <a:rPr lang="en-US" altLang="zh-CN" dirty="0"/>
              <a:t>generate</a:t>
            </a:r>
            <a:endParaRPr lang="zh-CN" altLang="en-US" dirty="0"/>
          </a:p>
        </p:txBody>
      </p:sp>
      <p:sp>
        <p:nvSpPr>
          <p:cNvPr id="179" name="矩形 178">
            <a:extLst>
              <a:ext uri="{FF2B5EF4-FFF2-40B4-BE49-F238E27FC236}">
                <a16:creationId xmlns:a16="http://schemas.microsoft.com/office/drawing/2014/main" id="{C5772C16-9B79-49FA-A977-18B9EAD240F5}"/>
              </a:ext>
            </a:extLst>
          </p:cNvPr>
          <p:cNvSpPr/>
          <p:nvPr/>
        </p:nvSpPr>
        <p:spPr>
          <a:xfrm rot="20831229">
            <a:off x="2816416" y="3620245"/>
            <a:ext cx="920542" cy="378980"/>
          </a:xfrm>
          <a:prstGeom prst="rect">
            <a:avLst/>
          </a:prstGeom>
        </p:spPr>
        <p:txBody>
          <a:bodyPr wrap="square">
            <a:spAutoFit/>
          </a:bodyPr>
          <a:lstStyle/>
          <a:p>
            <a:r>
              <a:rPr lang="en-US" altLang="zh-CN" dirty="0"/>
              <a:t>project</a:t>
            </a:r>
            <a:endParaRPr lang="zh-CN" altLang="en-US" dirty="0"/>
          </a:p>
        </p:txBody>
      </p:sp>
      <p:sp>
        <p:nvSpPr>
          <p:cNvPr id="180" name="椭圆 179">
            <a:extLst>
              <a:ext uri="{FF2B5EF4-FFF2-40B4-BE49-F238E27FC236}">
                <a16:creationId xmlns:a16="http://schemas.microsoft.com/office/drawing/2014/main" id="{34DB1385-81B5-476D-9BDA-A056B0FF62C0}"/>
              </a:ext>
            </a:extLst>
          </p:cNvPr>
          <p:cNvSpPr/>
          <p:nvPr/>
        </p:nvSpPr>
        <p:spPr>
          <a:xfrm>
            <a:off x="5507133" y="3726389"/>
            <a:ext cx="230669" cy="230669"/>
          </a:xfrm>
          <a:prstGeom prst="ellips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1" name="椭圆 180">
            <a:extLst>
              <a:ext uri="{FF2B5EF4-FFF2-40B4-BE49-F238E27FC236}">
                <a16:creationId xmlns:a16="http://schemas.microsoft.com/office/drawing/2014/main" id="{A79D5168-EF08-4336-AAC9-18B5C5BDDCD0}"/>
              </a:ext>
            </a:extLst>
          </p:cNvPr>
          <p:cNvSpPr/>
          <p:nvPr/>
        </p:nvSpPr>
        <p:spPr>
          <a:xfrm>
            <a:off x="5201933" y="3511381"/>
            <a:ext cx="230669" cy="230669"/>
          </a:xfrm>
          <a:prstGeom prst="ellips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2" name="椭圆 181">
            <a:extLst>
              <a:ext uri="{FF2B5EF4-FFF2-40B4-BE49-F238E27FC236}">
                <a16:creationId xmlns:a16="http://schemas.microsoft.com/office/drawing/2014/main" id="{535006CD-61DD-4CA2-9D57-6CBFCDF4E23D}"/>
              </a:ext>
            </a:extLst>
          </p:cNvPr>
          <p:cNvSpPr/>
          <p:nvPr/>
        </p:nvSpPr>
        <p:spPr>
          <a:xfrm>
            <a:off x="4896734" y="3575640"/>
            <a:ext cx="230669" cy="230669"/>
          </a:xfrm>
          <a:prstGeom prst="ellips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3" name="椭圆 182">
            <a:extLst>
              <a:ext uri="{FF2B5EF4-FFF2-40B4-BE49-F238E27FC236}">
                <a16:creationId xmlns:a16="http://schemas.microsoft.com/office/drawing/2014/main" id="{12955C77-71DD-4303-A0CE-FB69C463A3DC}"/>
              </a:ext>
            </a:extLst>
          </p:cNvPr>
          <p:cNvSpPr/>
          <p:nvPr/>
        </p:nvSpPr>
        <p:spPr>
          <a:xfrm>
            <a:off x="4683366" y="3602293"/>
            <a:ext cx="230669" cy="230669"/>
          </a:xfrm>
          <a:prstGeom prst="ellips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4" name="椭圆 183">
            <a:extLst>
              <a:ext uri="{FF2B5EF4-FFF2-40B4-BE49-F238E27FC236}">
                <a16:creationId xmlns:a16="http://schemas.microsoft.com/office/drawing/2014/main" id="{1DABB13B-6165-41C3-B80D-E4F09D497335}"/>
              </a:ext>
            </a:extLst>
          </p:cNvPr>
          <p:cNvSpPr/>
          <p:nvPr/>
        </p:nvSpPr>
        <p:spPr>
          <a:xfrm>
            <a:off x="5004654" y="3423694"/>
            <a:ext cx="230669" cy="230669"/>
          </a:xfrm>
          <a:prstGeom prst="ellips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5" name="椭圆 184">
            <a:extLst>
              <a:ext uri="{FF2B5EF4-FFF2-40B4-BE49-F238E27FC236}">
                <a16:creationId xmlns:a16="http://schemas.microsoft.com/office/drawing/2014/main" id="{781F33F5-A66C-424E-B41A-B64DD0E22233}"/>
              </a:ext>
            </a:extLst>
          </p:cNvPr>
          <p:cNvSpPr/>
          <p:nvPr/>
        </p:nvSpPr>
        <p:spPr>
          <a:xfrm>
            <a:off x="5175291" y="3698075"/>
            <a:ext cx="230669" cy="230669"/>
          </a:xfrm>
          <a:prstGeom prst="ellips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6" name="椭圆 185">
            <a:extLst>
              <a:ext uri="{FF2B5EF4-FFF2-40B4-BE49-F238E27FC236}">
                <a16:creationId xmlns:a16="http://schemas.microsoft.com/office/drawing/2014/main" id="{38E851D8-9863-4DE8-A3E1-C663846656D5}"/>
              </a:ext>
            </a:extLst>
          </p:cNvPr>
          <p:cNvSpPr/>
          <p:nvPr/>
        </p:nvSpPr>
        <p:spPr>
          <a:xfrm>
            <a:off x="5409097" y="3592822"/>
            <a:ext cx="230669" cy="230669"/>
          </a:xfrm>
          <a:prstGeom prst="ellips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7" name="椭圆 186">
            <a:extLst>
              <a:ext uri="{FF2B5EF4-FFF2-40B4-BE49-F238E27FC236}">
                <a16:creationId xmlns:a16="http://schemas.microsoft.com/office/drawing/2014/main" id="{AC396CF9-FDF8-4FDB-8B80-D41B65CAF381}"/>
              </a:ext>
            </a:extLst>
          </p:cNvPr>
          <p:cNvSpPr/>
          <p:nvPr/>
        </p:nvSpPr>
        <p:spPr>
          <a:xfrm>
            <a:off x="5749539" y="3654709"/>
            <a:ext cx="230669" cy="230669"/>
          </a:xfrm>
          <a:prstGeom prst="ellips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8" name="椭圆 187">
            <a:extLst>
              <a:ext uri="{FF2B5EF4-FFF2-40B4-BE49-F238E27FC236}">
                <a16:creationId xmlns:a16="http://schemas.microsoft.com/office/drawing/2014/main" id="{A14B436B-802A-4D9B-8AF0-A6531D7E832A}"/>
              </a:ext>
            </a:extLst>
          </p:cNvPr>
          <p:cNvSpPr/>
          <p:nvPr/>
        </p:nvSpPr>
        <p:spPr>
          <a:xfrm>
            <a:off x="5632346" y="3771019"/>
            <a:ext cx="230669" cy="230669"/>
          </a:xfrm>
          <a:prstGeom prst="ellipse">
            <a:avLst/>
          </a:prstGeom>
          <a:solidFill>
            <a:schemeClr val="accent5">
              <a:lumMod val="40000"/>
              <a:lumOff val="60000"/>
            </a:schemeClr>
          </a:solidFill>
          <a:ln w="6350">
            <a:solidFill>
              <a:schemeClr val="accent5">
                <a:lumMod val="75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51341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mn-lt"/>
              </a:rPr>
              <a:t>VI-</a:t>
            </a:r>
            <a:r>
              <a:rPr lang="en-US" altLang="zh-CN" dirty="0" err="1">
                <a:latin typeface="+mn-lt"/>
              </a:rPr>
              <a:t>ReID</a:t>
            </a:r>
            <a:r>
              <a:rPr lang="zh-CN" altLang="en-US" dirty="0">
                <a:latin typeface="+mn-lt"/>
              </a:rPr>
              <a:t>：</a:t>
            </a:r>
            <a:r>
              <a:rPr lang="en-US" altLang="zh-CN" dirty="0">
                <a:latin typeface="+mn-lt"/>
              </a:rPr>
              <a:t>Modality-specific information compensation</a:t>
            </a:r>
            <a:br>
              <a:rPr lang="en-US" altLang="zh-CN" dirty="0">
                <a:latin typeface="+mn-lt"/>
              </a:rPr>
            </a:br>
            <a:endParaRPr lang="en-US" altLang="zh-CN" dirty="0">
              <a:latin typeface="+mn-lt"/>
            </a:endParaRPr>
          </a:p>
        </p:txBody>
      </p:sp>
      <p:sp>
        <p:nvSpPr>
          <p:cNvPr id="3" name="内容占位符 2"/>
          <p:cNvSpPr>
            <a:spLocks noGrp="1"/>
          </p:cNvSpPr>
          <p:nvPr>
            <p:ph idx="1"/>
          </p:nvPr>
        </p:nvSpPr>
        <p:spPr>
          <a:xfrm>
            <a:off x="845685" y="1469988"/>
            <a:ext cx="8139430" cy="4877174"/>
          </a:xfrm>
          <a:ln w="19050">
            <a:noFill/>
            <a:tailEnd type="triangle"/>
          </a:ln>
        </p:spPr>
        <p:style>
          <a:lnRef idx="1">
            <a:schemeClr val="accent1"/>
          </a:lnRef>
          <a:fillRef idx="0">
            <a:schemeClr val="accent1"/>
          </a:fillRef>
          <a:effectRef idx="0">
            <a:schemeClr val="accent1"/>
          </a:effectRef>
          <a:fontRef idx="minor">
            <a:schemeClr val="tx1"/>
          </a:fontRef>
        </p:style>
        <p:txBody>
          <a:bodyPr>
            <a:normAutofit/>
          </a:bodyPr>
          <a:lstStyle/>
          <a:p>
            <a:r>
              <a:rPr lang="en-US" altLang="zh-CN" dirty="0"/>
              <a:t>Methodology</a:t>
            </a:r>
          </a:p>
          <a:p>
            <a:endParaRPr lang="en-US" altLang="zh-CN" b="1" dirty="0">
              <a:latin typeface="+mn-lt"/>
            </a:endParaRPr>
          </a:p>
        </p:txBody>
      </p:sp>
      <p:sp>
        <p:nvSpPr>
          <p:cNvPr id="4" name="灯片编号占位符 3"/>
          <p:cNvSpPr>
            <a:spLocks noGrp="1"/>
          </p:cNvSpPr>
          <p:nvPr>
            <p:ph type="sldNum" sz="quarter" idx="12"/>
          </p:nvPr>
        </p:nvSpPr>
        <p:spPr>
          <a:xfrm>
            <a:off x="6794056" y="6209988"/>
            <a:ext cx="2057400" cy="365125"/>
          </a:xfrm>
        </p:spPr>
        <p:txBody>
          <a:bodyPr/>
          <a:lstStyle/>
          <a:p>
            <a:fld id="{0A699C53-0D35-476E-B857-40C860CE2876}" type="slidenum">
              <a:rPr lang="zh-CN" altLang="en-US" smtClean="0"/>
              <a:t>8</a:t>
            </a:fld>
            <a:endParaRPr lang="zh-CN" altLang="en-US" dirty="0"/>
          </a:p>
        </p:txBody>
      </p:sp>
      <p:sp>
        <p:nvSpPr>
          <p:cNvPr id="81" name="矩形 80">
            <a:extLst>
              <a:ext uri="{FF2B5EF4-FFF2-40B4-BE49-F238E27FC236}">
                <a16:creationId xmlns:a16="http://schemas.microsoft.com/office/drawing/2014/main" id="{A0750076-A6F3-45CD-B418-5160158F4C28}"/>
              </a:ext>
            </a:extLst>
          </p:cNvPr>
          <p:cNvSpPr/>
          <p:nvPr/>
        </p:nvSpPr>
        <p:spPr>
          <a:xfrm>
            <a:off x="4671662" y="1627670"/>
            <a:ext cx="1806905" cy="646331"/>
          </a:xfrm>
          <a:prstGeom prst="rect">
            <a:avLst/>
          </a:prstGeom>
        </p:spPr>
        <p:txBody>
          <a:bodyPr wrap="none">
            <a:spAutoFit/>
          </a:bodyPr>
          <a:lstStyle/>
          <a:p>
            <a:r>
              <a:rPr lang="en-US" altLang="zh-CN" dirty="0"/>
              <a:t>Infrared modality</a:t>
            </a:r>
          </a:p>
          <a:p>
            <a:r>
              <a:rPr lang="en-US" altLang="zh-CN" dirty="0"/>
              <a:t>flow</a:t>
            </a:r>
            <a:endParaRPr lang="zh-CN" altLang="en-US" dirty="0"/>
          </a:p>
        </p:txBody>
      </p:sp>
      <p:sp>
        <p:nvSpPr>
          <p:cNvPr id="82" name="矩形 81">
            <a:extLst>
              <a:ext uri="{FF2B5EF4-FFF2-40B4-BE49-F238E27FC236}">
                <a16:creationId xmlns:a16="http://schemas.microsoft.com/office/drawing/2014/main" id="{79E43376-8489-4AEB-B354-C5793C4835DD}"/>
              </a:ext>
            </a:extLst>
          </p:cNvPr>
          <p:cNvSpPr/>
          <p:nvPr/>
        </p:nvSpPr>
        <p:spPr>
          <a:xfrm>
            <a:off x="7098797" y="1596870"/>
            <a:ext cx="1716111" cy="646331"/>
          </a:xfrm>
          <a:prstGeom prst="rect">
            <a:avLst/>
          </a:prstGeom>
        </p:spPr>
        <p:txBody>
          <a:bodyPr wrap="none">
            <a:spAutoFit/>
          </a:bodyPr>
          <a:lstStyle/>
          <a:p>
            <a:r>
              <a:rPr lang="en-US" altLang="zh-CN" dirty="0"/>
              <a:t>Visible modality</a:t>
            </a:r>
          </a:p>
          <a:p>
            <a:r>
              <a:rPr lang="en-US" altLang="zh-CN" dirty="0"/>
              <a:t>flow</a:t>
            </a:r>
            <a:endParaRPr lang="zh-CN" altLang="en-US" dirty="0"/>
          </a:p>
        </p:txBody>
      </p:sp>
      <p:cxnSp>
        <p:nvCxnSpPr>
          <p:cNvPr id="84" name="直接箭头连接符 83">
            <a:extLst>
              <a:ext uri="{FF2B5EF4-FFF2-40B4-BE49-F238E27FC236}">
                <a16:creationId xmlns:a16="http://schemas.microsoft.com/office/drawing/2014/main" id="{7C46FC95-CA8B-4E7C-945F-B07AC08D2AE1}"/>
              </a:ext>
            </a:extLst>
          </p:cNvPr>
          <p:cNvCxnSpPr>
            <a:cxnSpLocks/>
          </p:cNvCxnSpPr>
          <p:nvPr/>
        </p:nvCxnSpPr>
        <p:spPr>
          <a:xfrm>
            <a:off x="6794056" y="1825074"/>
            <a:ext cx="277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EB63149D-A7ED-4B70-93FA-8E7EB96972E9}"/>
              </a:ext>
            </a:extLst>
          </p:cNvPr>
          <p:cNvCxnSpPr>
            <a:cxnSpLocks/>
          </p:cNvCxnSpPr>
          <p:nvPr/>
        </p:nvCxnSpPr>
        <p:spPr>
          <a:xfrm flipV="1">
            <a:off x="4391562" y="1807372"/>
            <a:ext cx="257592" cy="4964"/>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39">
            <a:extLst>
              <a:ext uri="{FF2B5EF4-FFF2-40B4-BE49-F238E27FC236}">
                <a16:creationId xmlns:a16="http://schemas.microsoft.com/office/drawing/2014/main" id="{A83E0313-0CA3-4DFD-868A-86AC0CC709EF}"/>
              </a:ext>
            </a:extLst>
          </p:cNvPr>
          <p:cNvCxnSpPr>
            <a:cxnSpLocks/>
            <a:stCxn id="36" idx="0"/>
          </p:cNvCxnSpPr>
          <p:nvPr/>
        </p:nvCxnSpPr>
        <p:spPr>
          <a:xfrm>
            <a:off x="1715073" y="3589047"/>
            <a:ext cx="814075"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a:extLst>
              <a:ext uri="{FF2B5EF4-FFF2-40B4-BE49-F238E27FC236}">
                <a16:creationId xmlns:a16="http://schemas.microsoft.com/office/drawing/2014/main" id="{6346CEA1-ED23-46E6-847B-99880ED67492}"/>
              </a:ext>
            </a:extLst>
          </p:cNvPr>
          <p:cNvCxnSpPr>
            <a:cxnSpLocks/>
            <a:stCxn id="23" idx="0"/>
          </p:cNvCxnSpPr>
          <p:nvPr/>
        </p:nvCxnSpPr>
        <p:spPr>
          <a:xfrm>
            <a:off x="1733387" y="2489976"/>
            <a:ext cx="777879" cy="0"/>
          </a:xfrm>
          <a:prstGeom prst="straightConnector1">
            <a:avLst/>
          </a:prstGeom>
          <a:ln w="1905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9" name="图片 8">
            <a:extLst>
              <a:ext uri="{FF2B5EF4-FFF2-40B4-BE49-F238E27FC236}">
                <a16:creationId xmlns:a16="http://schemas.microsoft.com/office/drawing/2014/main" id="{F72370D5-8331-40FC-AFF9-D06E47BBEC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854" y="3099726"/>
            <a:ext cx="354070" cy="1068473"/>
          </a:xfrm>
          <a:prstGeom prst="rect">
            <a:avLst/>
          </a:prstGeom>
        </p:spPr>
      </p:pic>
      <p:pic>
        <p:nvPicPr>
          <p:cNvPr id="11" name="图片 10">
            <a:extLst>
              <a:ext uri="{FF2B5EF4-FFF2-40B4-BE49-F238E27FC236}">
                <a16:creationId xmlns:a16="http://schemas.microsoft.com/office/drawing/2014/main" id="{13D1C86B-B9E6-4B4F-8485-7585A0FC3E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086" y="2000713"/>
            <a:ext cx="334506" cy="984511"/>
          </a:xfrm>
          <a:prstGeom prst="rect">
            <a:avLst/>
          </a:prstGeom>
        </p:spPr>
      </p:pic>
      <p:pic>
        <p:nvPicPr>
          <p:cNvPr id="13" name="图片 12">
            <a:extLst>
              <a:ext uri="{FF2B5EF4-FFF2-40B4-BE49-F238E27FC236}">
                <a16:creationId xmlns:a16="http://schemas.microsoft.com/office/drawing/2014/main" id="{D42B3BD7-F4B3-4EA4-A6E4-7DEA862ABF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516" y="3041786"/>
            <a:ext cx="282938" cy="1104450"/>
          </a:xfrm>
          <a:prstGeom prst="rect">
            <a:avLst/>
          </a:prstGeom>
        </p:spPr>
      </p:pic>
      <p:pic>
        <p:nvPicPr>
          <p:cNvPr id="15" name="图片 14">
            <a:extLst>
              <a:ext uri="{FF2B5EF4-FFF2-40B4-BE49-F238E27FC236}">
                <a16:creationId xmlns:a16="http://schemas.microsoft.com/office/drawing/2014/main" id="{EDBBFBDA-16FB-4975-9D2F-CCD3A08068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9744" y="1936198"/>
            <a:ext cx="314352" cy="1132933"/>
          </a:xfrm>
          <a:prstGeom prst="rect">
            <a:avLst/>
          </a:prstGeom>
        </p:spPr>
      </p:pic>
      <p:cxnSp>
        <p:nvCxnSpPr>
          <p:cNvPr id="22" name="直接箭头连接符 21">
            <a:extLst>
              <a:ext uri="{FF2B5EF4-FFF2-40B4-BE49-F238E27FC236}">
                <a16:creationId xmlns:a16="http://schemas.microsoft.com/office/drawing/2014/main" id="{E9A3A6B8-92B5-464E-A3EA-89E6DC75211C}"/>
              </a:ext>
            </a:extLst>
          </p:cNvPr>
          <p:cNvCxnSpPr>
            <a:cxnSpLocks/>
            <a:stCxn id="11" idx="3"/>
            <a:endCxn id="23" idx="2"/>
          </p:cNvCxnSpPr>
          <p:nvPr/>
        </p:nvCxnSpPr>
        <p:spPr>
          <a:xfrm flipV="1">
            <a:off x="750592" y="2489976"/>
            <a:ext cx="265088" cy="29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梯形 22">
                <a:extLst>
                  <a:ext uri="{FF2B5EF4-FFF2-40B4-BE49-F238E27FC236}">
                    <a16:creationId xmlns:a16="http://schemas.microsoft.com/office/drawing/2014/main" id="{768053C6-1EC5-4848-BD4E-DEBBA5139C8D}"/>
                  </a:ext>
                </a:extLst>
              </p:cNvPr>
              <p:cNvSpPr/>
              <p:nvPr/>
            </p:nvSpPr>
            <p:spPr>
              <a:xfrm rot="5400000">
                <a:off x="995255" y="2131122"/>
                <a:ext cx="758557" cy="717707"/>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sub>
                      </m:sSub>
                    </m:oMath>
                  </m:oMathPara>
                </a14:m>
                <a:endParaRPr lang="zh-CN" altLang="en-US" dirty="0"/>
              </a:p>
            </p:txBody>
          </p:sp>
        </mc:Choice>
        <mc:Fallback xmlns="">
          <p:sp>
            <p:nvSpPr>
              <p:cNvPr id="23" name="梯形 22">
                <a:extLst>
                  <a:ext uri="{FF2B5EF4-FFF2-40B4-BE49-F238E27FC236}">
                    <a16:creationId xmlns:a16="http://schemas.microsoft.com/office/drawing/2014/main" id="{768053C6-1EC5-4848-BD4E-DEBBA5139C8D}"/>
                  </a:ext>
                </a:extLst>
              </p:cNvPr>
              <p:cNvSpPr>
                <a:spLocks noRot="1" noChangeAspect="1" noMove="1" noResize="1" noEditPoints="1" noAdjustHandles="1" noChangeArrowheads="1" noChangeShapeType="1" noTextEdit="1"/>
              </p:cNvSpPr>
              <p:nvPr/>
            </p:nvSpPr>
            <p:spPr>
              <a:xfrm rot="5400000">
                <a:off x="995255" y="2131122"/>
                <a:ext cx="758557" cy="717707"/>
              </a:xfrm>
              <a:prstGeom prst="trapezoid">
                <a:avLst/>
              </a:prstGeom>
              <a:blipFill>
                <a:blip r:embed="rId7"/>
                <a:stretch>
                  <a:fillRect/>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9BC34A2F-A192-436B-B487-19CE22E4AA20}"/>
              </a:ext>
            </a:extLst>
          </p:cNvPr>
          <p:cNvSpPr/>
          <p:nvPr/>
        </p:nvSpPr>
        <p:spPr>
          <a:xfrm>
            <a:off x="2529148" y="2148443"/>
            <a:ext cx="275265" cy="20418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600" dirty="0">
                <a:solidFill>
                  <a:schemeClr val="tx1"/>
                </a:solidFill>
              </a:rPr>
              <a:t>Fusion</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36" name="梯形 35">
                <a:extLst>
                  <a:ext uri="{FF2B5EF4-FFF2-40B4-BE49-F238E27FC236}">
                    <a16:creationId xmlns:a16="http://schemas.microsoft.com/office/drawing/2014/main" id="{C938C0FB-2332-44BB-A383-44B3DE512F82}"/>
                  </a:ext>
                </a:extLst>
              </p:cNvPr>
              <p:cNvSpPr/>
              <p:nvPr/>
            </p:nvSpPr>
            <p:spPr>
              <a:xfrm rot="5400000">
                <a:off x="981281" y="3234533"/>
                <a:ext cx="758557" cy="70902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b>
                      </m:sSub>
                    </m:oMath>
                  </m:oMathPara>
                </a14:m>
                <a:endParaRPr lang="zh-CN" altLang="en-US" i="1" dirty="0">
                  <a:latin typeface="Cambria Math" panose="02040503050406030204" pitchFamily="18" charset="0"/>
                </a:endParaRPr>
              </a:p>
            </p:txBody>
          </p:sp>
        </mc:Choice>
        <mc:Fallback xmlns="">
          <p:sp>
            <p:nvSpPr>
              <p:cNvPr id="36" name="梯形 35">
                <a:extLst>
                  <a:ext uri="{FF2B5EF4-FFF2-40B4-BE49-F238E27FC236}">
                    <a16:creationId xmlns:a16="http://schemas.microsoft.com/office/drawing/2014/main" id="{C938C0FB-2332-44BB-A383-44B3DE512F82}"/>
                  </a:ext>
                </a:extLst>
              </p:cNvPr>
              <p:cNvSpPr>
                <a:spLocks noRot="1" noChangeAspect="1" noMove="1" noResize="1" noEditPoints="1" noAdjustHandles="1" noChangeArrowheads="1" noChangeShapeType="1" noTextEdit="1"/>
              </p:cNvSpPr>
              <p:nvPr/>
            </p:nvSpPr>
            <p:spPr>
              <a:xfrm rot="5400000">
                <a:off x="981281" y="3234533"/>
                <a:ext cx="758557" cy="709027"/>
              </a:xfrm>
              <a:prstGeom prst="trapezoid">
                <a:avLst/>
              </a:prstGeom>
              <a:blipFill>
                <a:blip r:embed="rId8"/>
                <a:stretch>
                  <a:fillRect/>
                </a:stretch>
              </a:blipFill>
            </p:spPr>
            <p:txBody>
              <a:bodyPr/>
              <a:lstStyle/>
              <a:p>
                <a:r>
                  <a:rPr lang="zh-CN" altLang="en-US">
                    <a:noFill/>
                  </a:rPr>
                  <a:t> </a:t>
                </a:r>
              </a:p>
            </p:txBody>
          </p:sp>
        </mc:Fallback>
      </mc:AlternateContent>
      <p:cxnSp>
        <p:nvCxnSpPr>
          <p:cNvPr id="39" name="直接箭头连接符 38">
            <a:extLst>
              <a:ext uri="{FF2B5EF4-FFF2-40B4-BE49-F238E27FC236}">
                <a16:creationId xmlns:a16="http://schemas.microsoft.com/office/drawing/2014/main" id="{309D2F31-1DD8-4E63-B82D-9278F3F76FD7}"/>
              </a:ext>
            </a:extLst>
          </p:cNvPr>
          <p:cNvCxnSpPr>
            <a:cxnSpLocks/>
            <a:stCxn id="13" idx="3"/>
            <a:endCxn id="36" idx="2"/>
          </p:cNvCxnSpPr>
          <p:nvPr/>
        </p:nvCxnSpPr>
        <p:spPr>
          <a:xfrm flipV="1">
            <a:off x="748454" y="3589047"/>
            <a:ext cx="257592" cy="4964"/>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71" name="矩形 70">
            <a:extLst>
              <a:ext uri="{FF2B5EF4-FFF2-40B4-BE49-F238E27FC236}">
                <a16:creationId xmlns:a16="http://schemas.microsoft.com/office/drawing/2014/main" id="{06F63773-3208-45DE-9113-E6F746B007D3}"/>
              </a:ext>
            </a:extLst>
          </p:cNvPr>
          <p:cNvSpPr/>
          <p:nvPr/>
        </p:nvSpPr>
        <p:spPr>
          <a:xfrm>
            <a:off x="3390854" y="2932677"/>
            <a:ext cx="1024626" cy="36436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Backbone</a:t>
            </a:r>
            <a:endParaRPr lang="zh-CN" altLang="en-US" sz="1600" dirty="0"/>
          </a:p>
        </p:txBody>
      </p:sp>
      <p:cxnSp>
        <p:nvCxnSpPr>
          <p:cNvPr id="74" name="连接符: 肘形 73">
            <a:extLst>
              <a:ext uri="{FF2B5EF4-FFF2-40B4-BE49-F238E27FC236}">
                <a16:creationId xmlns:a16="http://schemas.microsoft.com/office/drawing/2014/main" id="{69EEC5FF-A786-40BA-8942-616645779034}"/>
              </a:ext>
            </a:extLst>
          </p:cNvPr>
          <p:cNvCxnSpPr>
            <a:cxnSpLocks/>
          </p:cNvCxnSpPr>
          <p:nvPr/>
        </p:nvCxnSpPr>
        <p:spPr>
          <a:xfrm>
            <a:off x="2825763" y="2489976"/>
            <a:ext cx="565090" cy="495248"/>
          </a:xfrm>
          <a:prstGeom prst="bentConnector3">
            <a:avLst>
              <a:gd name="adj1" fmla="val 50000"/>
            </a:avLst>
          </a:prstGeom>
          <a:ln w="1905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29" name="连接符: 肘形 128">
            <a:extLst>
              <a:ext uri="{FF2B5EF4-FFF2-40B4-BE49-F238E27FC236}">
                <a16:creationId xmlns:a16="http://schemas.microsoft.com/office/drawing/2014/main" id="{B93AD152-458B-4242-8E70-EDC0B76B9E3F}"/>
              </a:ext>
            </a:extLst>
          </p:cNvPr>
          <p:cNvCxnSpPr>
            <a:cxnSpLocks/>
          </p:cNvCxnSpPr>
          <p:nvPr/>
        </p:nvCxnSpPr>
        <p:spPr>
          <a:xfrm flipV="1">
            <a:off x="2822295" y="3285640"/>
            <a:ext cx="568558" cy="329769"/>
          </a:xfrm>
          <a:prstGeom prst="bentConnector3">
            <a:avLst>
              <a:gd name="adj1" fmla="val 50000"/>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153" name="连接符: 肘形 152">
            <a:extLst>
              <a:ext uri="{FF2B5EF4-FFF2-40B4-BE49-F238E27FC236}">
                <a16:creationId xmlns:a16="http://schemas.microsoft.com/office/drawing/2014/main" id="{337530A5-4953-453B-90FF-984668CBE595}"/>
              </a:ext>
            </a:extLst>
          </p:cNvPr>
          <p:cNvCxnSpPr>
            <a:cxnSpLocks/>
            <a:stCxn id="71" idx="3"/>
            <a:endCxn id="158" idx="1"/>
          </p:cNvCxnSpPr>
          <p:nvPr/>
        </p:nvCxnSpPr>
        <p:spPr>
          <a:xfrm flipV="1">
            <a:off x="4415480" y="2546561"/>
            <a:ext cx="341919" cy="568300"/>
          </a:xfrm>
          <a:prstGeom prst="bentConnector3">
            <a:avLst>
              <a:gd name="adj1" fmla="val 50000"/>
            </a:avLst>
          </a:prstGeom>
          <a:ln w="19050">
            <a:solidFill>
              <a:schemeClr val="accent1"/>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CFEA5DEF-BF62-47EF-ADF0-B53FDAFE9429}"/>
                  </a:ext>
                </a:extLst>
              </p:cNvPr>
              <p:cNvSpPr/>
              <p:nvPr/>
            </p:nvSpPr>
            <p:spPr>
              <a:xfrm>
                <a:off x="4757399" y="2390026"/>
                <a:ext cx="1161648" cy="313069"/>
              </a:xfrm>
              <a:prstGeom prst="rect">
                <a:avLst/>
              </a:prstGeom>
              <a:solidFill>
                <a:schemeClr val="accent5">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𝐹</m:t>
                          </m:r>
                        </m:e>
                        <m:sub>
                          <m:r>
                            <a:rPr lang="en-US" altLang="zh-CN" sz="1600" b="0" i="1" smtClean="0">
                              <a:solidFill>
                                <a:schemeClr val="tx1"/>
                              </a:solidFill>
                              <a:latin typeface="Cambria Math" panose="02040503050406030204" pitchFamily="18" charset="0"/>
                            </a:rPr>
                            <m:t>𝑣𝑖𝑠𝑏𝑙𝑒</m:t>
                          </m:r>
                        </m:sub>
                      </m:sSub>
                    </m:oMath>
                  </m:oMathPara>
                </a14:m>
                <a:endParaRPr lang="zh-CN" altLang="en-US" sz="1600" dirty="0">
                  <a:solidFill>
                    <a:schemeClr val="tx1"/>
                  </a:solidFill>
                </a:endParaRPr>
              </a:p>
            </p:txBody>
          </p:sp>
        </mc:Choice>
        <mc:Fallback xmlns="">
          <p:sp>
            <p:nvSpPr>
              <p:cNvPr id="158" name="矩形 157">
                <a:extLst>
                  <a:ext uri="{FF2B5EF4-FFF2-40B4-BE49-F238E27FC236}">
                    <a16:creationId xmlns:a16="http://schemas.microsoft.com/office/drawing/2014/main" id="{CFEA5DEF-BF62-47EF-ADF0-B53FDAFE9429}"/>
                  </a:ext>
                </a:extLst>
              </p:cNvPr>
              <p:cNvSpPr>
                <a:spLocks noRot="1" noChangeAspect="1" noMove="1" noResize="1" noEditPoints="1" noAdjustHandles="1" noChangeArrowheads="1" noChangeShapeType="1" noTextEdit="1"/>
              </p:cNvSpPr>
              <p:nvPr/>
            </p:nvSpPr>
            <p:spPr>
              <a:xfrm>
                <a:off x="4757399" y="2390026"/>
                <a:ext cx="1161648" cy="313069"/>
              </a:xfrm>
              <a:prstGeom prst="rect">
                <a:avLst/>
              </a:prstGeom>
              <a:blipFill>
                <a:blip r:embed="rId9"/>
                <a:stretch>
                  <a:fillRect b="-5882"/>
                </a:stretch>
              </a:blipFill>
              <a:ln>
                <a:noFill/>
              </a:ln>
            </p:spPr>
            <p:txBody>
              <a:bodyPr/>
              <a:lstStyle/>
              <a:p>
                <a:r>
                  <a:rPr lang="zh-CN" altLang="en-US">
                    <a:noFill/>
                  </a:rPr>
                  <a:t> </a:t>
                </a:r>
              </a:p>
            </p:txBody>
          </p:sp>
        </mc:Fallback>
      </mc:AlternateContent>
      <p:cxnSp>
        <p:nvCxnSpPr>
          <p:cNvPr id="163" name="连接符: 肘形 162">
            <a:extLst>
              <a:ext uri="{FF2B5EF4-FFF2-40B4-BE49-F238E27FC236}">
                <a16:creationId xmlns:a16="http://schemas.microsoft.com/office/drawing/2014/main" id="{2D9DDE45-F7B1-4CEC-BAE6-5B843B4B7AFA}"/>
              </a:ext>
            </a:extLst>
          </p:cNvPr>
          <p:cNvCxnSpPr>
            <a:cxnSpLocks/>
            <a:stCxn id="71" idx="3"/>
            <a:endCxn id="167" idx="1"/>
          </p:cNvCxnSpPr>
          <p:nvPr/>
        </p:nvCxnSpPr>
        <p:spPr>
          <a:xfrm>
            <a:off x="4415480" y="3114861"/>
            <a:ext cx="341919" cy="622513"/>
          </a:xfrm>
          <a:prstGeom prst="bentConnector3">
            <a:avLst>
              <a:gd name="adj1" fmla="val 50000"/>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67" name="矩形 166">
                <a:extLst>
                  <a:ext uri="{FF2B5EF4-FFF2-40B4-BE49-F238E27FC236}">
                    <a16:creationId xmlns:a16="http://schemas.microsoft.com/office/drawing/2014/main" id="{6538C22C-3E83-4D6B-AD5E-20BF7404824A}"/>
                  </a:ext>
                </a:extLst>
              </p:cNvPr>
              <p:cNvSpPr/>
              <p:nvPr/>
            </p:nvSpPr>
            <p:spPr>
              <a:xfrm>
                <a:off x="4757399" y="3580839"/>
                <a:ext cx="1161648" cy="313069"/>
              </a:xfrm>
              <a:prstGeom prst="rect">
                <a:avLst/>
              </a:prstGeom>
              <a:solidFill>
                <a:schemeClr val="accent6">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𝐹</m:t>
                          </m:r>
                        </m:e>
                        <m:sub>
                          <m:r>
                            <a:rPr lang="en-US" altLang="zh-CN" sz="1600" b="0" i="1" smtClean="0">
                              <a:solidFill>
                                <a:schemeClr val="tx1"/>
                              </a:solidFill>
                              <a:latin typeface="Cambria Math" panose="02040503050406030204" pitchFamily="18" charset="0"/>
                            </a:rPr>
                            <m:t>𝑖𝑛𝑓𝑟𝑎𝑟𝑒𝑑</m:t>
                          </m:r>
                        </m:sub>
                      </m:sSub>
                    </m:oMath>
                  </m:oMathPara>
                </a14:m>
                <a:endParaRPr lang="zh-CN" altLang="en-US" sz="1600" dirty="0">
                  <a:solidFill>
                    <a:schemeClr val="tx1"/>
                  </a:solidFill>
                </a:endParaRPr>
              </a:p>
            </p:txBody>
          </p:sp>
        </mc:Choice>
        <mc:Fallback xmlns="">
          <p:sp>
            <p:nvSpPr>
              <p:cNvPr id="167" name="矩形 166">
                <a:extLst>
                  <a:ext uri="{FF2B5EF4-FFF2-40B4-BE49-F238E27FC236}">
                    <a16:creationId xmlns:a16="http://schemas.microsoft.com/office/drawing/2014/main" id="{6538C22C-3E83-4D6B-AD5E-20BF7404824A}"/>
                  </a:ext>
                </a:extLst>
              </p:cNvPr>
              <p:cNvSpPr>
                <a:spLocks noRot="1" noChangeAspect="1" noMove="1" noResize="1" noEditPoints="1" noAdjustHandles="1" noChangeArrowheads="1" noChangeShapeType="1" noTextEdit="1"/>
              </p:cNvSpPr>
              <p:nvPr/>
            </p:nvSpPr>
            <p:spPr>
              <a:xfrm>
                <a:off x="4757399" y="3580839"/>
                <a:ext cx="1161648" cy="313069"/>
              </a:xfrm>
              <a:prstGeom prst="rect">
                <a:avLst/>
              </a:prstGeom>
              <a:blipFill>
                <a:blip r:embed="rId10"/>
                <a:stretch>
                  <a:fillRect b="-15385"/>
                </a:stretch>
              </a:blipFill>
              <a:ln>
                <a:noFill/>
              </a:ln>
            </p:spPr>
            <p:txBody>
              <a:bodyPr/>
              <a:lstStyle/>
              <a:p>
                <a:r>
                  <a:rPr lang="zh-CN" altLang="en-US">
                    <a:noFill/>
                  </a:rPr>
                  <a:t> </a:t>
                </a:r>
              </a:p>
            </p:txBody>
          </p:sp>
        </mc:Fallback>
      </mc:AlternateContent>
      <p:cxnSp>
        <p:nvCxnSpPr>
          <p:cNvPr id="175" name="直接箭头连接符 174">
            <a:extLst>
              <a:ext uri="{FF2B5EF4-FFF2-40B4-BE49-F238E27FC236}">
                <a16:creationId xmlns:a16="http://schemas.microsoft.com/office/drawing/2014/main" id="{2871FCB0-2D53-45CC-A0BE-EDE636248E6C}"/>
              </a:ext>
            </a:extLst>
          </p:cNvPr>
          <p:cNvCxnSpPr>
            <a:cxnSpLocks/>
            <a:stCxn id="167" idx="0"/>
            <a:endCxn id="158" idx="2"/>
          </p:cNvCxnSpPr>
          <p:nvPr/>
        </p:nvCxnSpPr>
        <p:spPr>
          <a:xfrm flipV="1">
            <a:off x="5338223" y="2703095"/>
            <a:ext cx="0" cy="877744"/>
          </a:xfrm>
          <a:prstGeom prst="straightConnector1">
            <a:avLst/>
          </a:prstGeom>
          <a:ln w="19050">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180" name="矩形 179">
            <a:extLst>
              <a:ext uri="{FF2B5EF4-FFF2-40B4-BE49-F238E27FC236}">
                <a16:creationId xmlns:a16="http://schemas.microsoft.com/office/drawing/2014/main" id="{0508303A-E470-474E-8FC4-F5C8D52C9290}"/>
              </a:ext>
            </a:extLst>
          </p:cNvPr>
          <p:cNvSpPr/>
          <p:nvPr/>
        </p:nvSpPr>
        <p:spPr>
          <a:xfrm>
            <a:off x="4915400" y="2985224"/>
            <a:ext cx="1184128" cy="338554"/>
          </a:xfrm>
          <a:prstGeom prst="rect">
            <a:avLst/>
          </a:prstGeom>
          <a:solidFill>
            <a:schemeClr val="bg1"/>
          </a:solidFill>
          <a:ln>
            <a:solidFill>
              <a:schemeClr val="bg1"/>
            </a:solidFill>
          </a:ln>
        </p:spPr>
        <p:txBody>
          <a:bodyPr wrap="square">
            <a:spAutoFit/>
          </a:bodyPr>
          <a:lstStyle/>
          <a:p>
            <a:r>
              <a:rPr lang="en-US" altLang="zh-CN" sz="1600" dirty="0"/>
              <a:t>matching</a:t>
            </a:r>
            <a:endParaRPr lang="zh-CN" altLang="en-US" sz="1600" dirty="0"/>
          </a:p>
        </p:txBody>
      </p:sp>
      <p:sp>
        <p:nvSpPr>
          <p:cNvPr id="192" name="矩形 191">
            <a:extLst>
              <a:ext uri="{FF2B5EF4-FFF2-40B4-BE49-F238E27FC236}">
                <a16:creationId xmlns:a16="http://schemas.microsoft.com/office/drawing/2014/main" id="{2066CFDF-11FD-4E05-A6EA-8508FA557715}"/>
              </a:ext>
            </a:extLst>
          </p:cNvPr>
          <p:cNvSpPr/>
          <p:nvPr/>
        </p:nvSpPr>
        <p:spPr>
          <a:xfrm>
            <a:off x="6226756" y="2407998"/>
            <a:ext cx="2800768" cy="923330"/>
          </a:xfrm>
          <a:prstGeom prst="rect">
            <a:avLst/>
          </a:prstGeom>
        </p:spPr>
        <p:txBody>
          <a:bodyPr wrap="square">
            <a:spAutoFit/>
          </a:bodyPr>
          <a:lstStyle/>
          <a:p>
            <a:r>
              <a:rPr lang="en-US" altLang="zh-CN" b="1" dirty="0"/>
              <a:t>Image-level compensation</a:t>
            </a:r>
          </a:p>
          <a:p>
            <a:r>
              <a:rPr lang="en-US" altLang="zh-CN" b="1" dirty="0"/>
              <a:t>• </a:t>
            </a:r>
            <a:r>
              <a:rPr lang="en-US" altLang="zh-CN" dirty="0" err="1"/>
              <a:t>AlignGAN</a:t>
            </a:r>
            <a:r>
              <a:rPr lang="en-US" altLang="zh-CN" dirty="0"/>
              <a:t> (</a:t>
            </a:r>
            <a:r>
              <a:rPr lang="en-US" altLang="zh-CN" dirty="0" err="1"/>
              <a:t>ICCV’19</a:t>
            </a:r>
            <a:r>
              <a:rPr lang="en-US" altLang="zh-CN" dirty="0"/>
              <a:t>), </a:t>
            </a:r>
            <a:r>
              <a:rPr lang="en-US" altLang="zh-CN" dirty="0" err="1"/>
              <a:t>TSME</a:t>
            </a:r>
            <a:r>
              <a:rPr lang="en-US" altLang="zh-CN" dirty="0"/>
              <a:t> (</a:t>
            </a:r>
            <a:r>
              <a:rPr lang="en-US" altLang="zh-CN" dirty="0" err="1"/>
              <a:t>TCSVT’22</a:t>
            </a:r>
            <a:r>
              <a:rPr lang="en-US" altLang="zh-CN" dirty="0"/>
              <a:t>), etc.</a:t>
            </a:r>
            <a:endParaRPr lang="en-US" altLang="zh-CN" b="1" dirty="0"/>
          </a:p>
        </p:txBody>
      </p:sp>
      <p:sp>
        <p:nvSpPr>
          <p:cNvPr id="193" name="矩形 192">
            <a:extLst>
              <a:ext uri="{FF2B5EF4-FFF2-40B4-BE49-F238E27FC236}">
                <a16:creationId xmlns:a16="http://schemas.microsoft.com/office/drawing/2014/main" id="{BB190578-0D46-4E7E-BE62-A3AE53666DCA}"/>
              </a:ext>
            </a:extLst>
          </p:cNvPr>
          <p:cNvSpPr/>
          <p:nvPr/>
        </p:nvSpPr>
        <p:spPr>
          <a:xfrm>
            <a:off x="6216376" y="4670911"/>
            <a:ext cx="3021761" cy="923330"/>
          </a:xfrm>
          <a:prstGeom prst="rect">
            <a:avLst/>
          </a:prstGeom>
        </p:spPr>
        <p:txBody>
          <a:bodyPr wrap="square">
            <a:spAutoFit/>
          </a:bodyPr>
          <a:lstStyle/>
          <a:p>
            <a:r>
              <a:rPr lang="en-US" altLang="zh-CN" b="1" dirty="0"/>
              <a:t>Feature-level compensation</a:t>
            </a:r>
          </a:p>
          <a:p>
            <a:r>
              <a:rPr lang="en-US" altLang="zh-CN" b="1" dirty="0"/>
              <a:t>• </a:t>
            </a:r>
            <a:r>
              <a:rPr lang="en-US" altLang="zh-CN" dirty="0"/>
              <a:t>cm-</a:t>
            </a:r>
            <a:r>
              <a:rPr lang="en-US" altLang="zh-CN" dirty="0" err="1"/>
              <a:t>SSFT</a:t>
            </a:r>
            <a:r>
              <a:rPr lang="en-US" altLang="zh-CN" dirty="0"/>
              <a:t> (</a:t>
            </a:r>
            <a:r>
              <a:rPr lang="en-US" altLang="zh-CN" dirty="0" err="1"/>
              <a:t>CVPR’20</a:t>
            </a:r>
            <a:r>
              <a:rPr lang="en-US" altLang="zh-CN" dirty="0"/>
              <a:t>), </a:t>
            </a:r>
            <a:r>
              <a:rPr lang="en-US" altLang="zh-CN" dirty="0" err="1"/>
              <a:t>FMCNet</a:t>
            </a:r>
            <a:r>
              <a:rPr lang="en-US" altLang="zh-CN" dirty="0"/>
              <a:t> (</a:t>
            </a:r>
            <a:r>
              <a:rPr lang="en-US" altLang="zh-CN" dirty="0" err="1"/>
              <a:t>CVPR’22</a:t>
            </a:r>
            <a:r>
              <a:rPr lang="en-US" altLang="zh-CN" dirty="0"/>
              <a:t>), etc.</a:t>
            </a:r>
            <a:endParaRPr lang="en-US" altLang="zh-CN" b="1" dirty="0"/>
          </a:p>
        </p:txBody>
      </p:sp>
      <p:cxnSp>
        <p:nvCxnSpPr>
          <p:cNvPr id="242" name="直接连接符 241">
            <a:extLst>
              <a:ext uri="{FF2B5EF4-FFF2-40B4-BE49-F238E27FC236}">
                <a16:creationId xmlns:a16="http://schemas.microsoft.com/office/drawing/2014/main" id="{2B0329EA-6F76-480D-8386-ADAFC5A3F47E}"/>
              </a:ext>
            </a:extLst>
          </p:cNvPr>
          <p:cNvCxnSpPr>
            <a:cxnSpLocks/>
          </p:cNvCxnSpPr>
          <p:nvPr/>
        </p:nvCxnSpPr>
        <p:spPr>
          <a:xfrm>
            <a:off x="1023438" y="4308050"/>
            <a:ext cx="3975476" cy="0"/>
          </a:xfrm>
          <a:prstGeom prst="line">
            <a:avLst/>
          </a:prstGeom>
          <a:ln w="19050">
            <a:prstDash val="lgDashDot"/>
          </a:ln>
        </p:spPr>
        <p:style>
          <a:lnRef idx="1">
            <a:schemeClr val="dk1"/>
          </a:lnRef>
          <a:fillRef idx="0">
            <a:schemeClr val="dk1"/>
          </a:fillRef>
          <a:effectRef idx="0">
            <a:schemeClr val="dk1"/>
          </a:effectRef>
          <a:fontRef idx="minor">
            <a:schemeClr val="tx1"/>
          </a:fontRef>
        </p:style>
      </p:cxnSp>
      <p:pic>
        <p:nvPicPr>
          <p:cNvPr id="16" name="图片 15">
            <a:extLst>
              <a:ext uri="{FF2B5EF4-FFF2-40B4-BE49-F238E27FC236}">
                <a16:creationId xmlns:a16="http://schemas.microsoft.com/office/drawing/2014/main" id="{A27DDF13-CC28-42F3-8E81-36D4E8A60C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513" y="4512624"/>
            <a:ext cx="334506" cy="984511"/>
          </a:xfrm>
          <a:prstGeom prst="rect">
            <a:avLst/>
          </a:prstGeom>
        </p:spPr>
      </p:pic>
      <p:pic>
        <p:nvPicPr>
          <p:cNvPr id="17" name="图片 16">
            <a:extLst>
              <a:ext uri="{FF2B5EF4-FFF2-40B4-BE49-F238E27FC236}">
                <a16:creationId xmlns:a16="http://schemas.microsoft.com/office/drawing/2014/main" id="{9F5E58C1-9F79-4639-AB0B-02A112FC02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895" y="5663788"/>
            <a:ext cx="282938" cy="1104450"/>
          </a:xfrm>
          <a:prstGeom prst="rect">
            <a:avLst/>
          </a:prstGeom>
        </p:spPr>
      </p:pic>
      <p:sp>
        <p:nvSpPr>
          <p:cNvPr id="196" name="矩形 195">
            <a:extLst>
              <a:ext uri="{FF2B5EF4-FFF2-40B4-BE49-F238E27FC236}">
                <a16:creationId xmlns:a16="http://schemas.microsoft.com/office/drawing/2014/main" id="{3AB93B18-0746-4825-AE9C-063260C316AA}"/>
              </a:ext>
            </a:extLst>
          </p:cNvPr>
          <p:cNvSpPr/>
          <p:nvPr/>
        </p:nvSpPr>
        <p:spPr>
          <a:xfrm>
            <a:off x="1159212" y="5453848"/>
            <a:ext cx="1024626" cy="36436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Backbone</a:t>
            </a:r>
            <a:endParaRPr lang="zh-CN" altLang="en-US" sz="1600" dirty="0"/>
          </a:p>
        </p:txBody>
      </p:sp>
      <p:cxnSp>
        <p:nvCxnSpPr>
          <p:cNvPr id="197" name="连接符: 肘形 196">
            <a:extLst>
              <a:ext uri="{FF2B5EF4-FFF2-40B4-BE49-F238E27FC236}">
                <a16:creationId xmlns:a16="http://schemas.microsoft.com/office/drawing/2014/main" id="{D063380B-DDFE-4F08-AC42-D7494E787B1D}"/>
              </a:ext>
            </a:extLst>
          </p:cNvPr>
          <p:cNvCxnSpPr>
            <a:cxnSpLocks/>
            <a:stCxn id="16" idx="3"/>
            <a:endCxn id="196" idx="1"/>
          </p:cNvCxnSpPr>
          <p:nvPr/>
        </p:nvCxnSpPr>
        <p:spPr>
          <a:xfrm>
            <a:off x="825019" y="5004880"/>
            <a:ext cx="334193" cy="631152"/>
          </a:xfrm>
          <a:prstGeom prst="bentConnector3">
            <a:avLst>
              <a:gd name="adj1" fmla="val 44358"/>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01" name="连接符: 肘形 200">
            <a:extLst>
              <a:ext uri="{FF2B5EF4-FFF2-40B4-BE49-F238E27FC236}">
                <a16:creationId xmlns:a16="http://schemas.microsoft.com/office/drawing/2014/main" id="{4DB029C2-61BB-4E47-838B-1FC573BDC57E}"/>
              </a:ext>
            </a:extLst>
          </p:cNvPr>
          <p:cNvCxnSpPr>
            <a:cxnSpLocks/>
            <a:stCxn id="17" idx="3"/>
            <a:endCxn id="196" idx="1"/>
          </p:cNvCxnSpPr>
          <p:nvPr/>
        </p:nvCxnSpPr>
        <p:spPr>
          <a:xfrm flipV="1">
            <a:off x="786833" y="5636032"/>
            <a:ext cx="372379" cy="579981"/>
          </a:xfrm>
          <a:prstGeom prst="bentConnector3">
            <a:avLst>
              <a:gd name="adj1" fmla="val 47716"/>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grpSp>
        <p:nvGrpSpPr>
          <p:cNvPr id="5" name="组合 4">
            <a:extLst>
              <a:ext uri="{FF2B5EF4-FFF2-40B4-BE49-F238E27FC236}">
                <a16:creationId xmlns:a16="http://schemas.microsoft.com/office/drawing/2014/main" id="{29BFAC90-A7FD-4AD5-A854-22E057A0B923}"/>
              </a:ext>
            </a:extLst>
          </p:cNvPr>
          <p:cNvGrpSpPr/>
          <p:nvPr/>
        </p:nvGrpSpPr>
        <p:grpSpPr>
          <a:xfrm>
            <a:off x="3106574" y="4431851"/>
            <a:ext cx="2509838" cy="2397497"/>
            <a:chOff x="3343977" y="4437466"/>
            <a:chExt cx="2509838" cy="2397497"/>
          </a:xfrm>
        </p:grpSpPr>
        <p:cxnSp>
          <p:nvCxnSpPr>
            <p:cNvPr id="207" name="连接符: 肘形 206">
              <a:extLst>
                <a:ext uri="{FF2B5EF4-FFF2-40B4-BE49-F238E27FC236}">
                  <a16:creationId xmlns:a16="http://schemas.microsoft.com/office/drawing/2014/main" id="{09304E56-D771-4DAB-913A-86FC47C7B18D}"/>
                </a:ext>
              </a:extLst>
            </p:cNvPr>
            <p:cNvCxnSpPr>
              <a:cxnSpLocks/>
              <a:endCxn id="213" idx="1"/>
            </p:cNvCxnSpPr>
            <p:nvPr/>
          </p:nvCxnSpPr>
          <p:spPr>
            <a:xfrm flipV="1">
              <a:off x="3458188" y="5155610"/>
              <a:ext cx="945371" cy="391984"/>
            </a:xfrm>
            <a:prstGeom prst="bentConnector3">
              <a:avLst>
                <a:gd name="adj1" fmla="val 50000"/>
              </a:avLst>
            </a:prstGeom>
            <a:ln w="19050">
              <a:solidFill>
                <a:schemeClr val="accent1"/>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09" name="梯形 208">
                  <a:extLst>
                    <a:ext uri="{FF2B5EF4-FFF2-40B4-BE49-F238E27FC236}">
                      <a16:creationId xmlns:a16="http://schemas.microsoft.com/office/drawing/2014/main" id="{E645247A-16A9-4F35-BB47-0E135CD729CD}"/>
                    </a:ext>
                  </a:extLst>
                </p:cNvPr>
                <p:cNvSpPr/>
                <p:nvPr/>
              </p:nvSpPr>
              <p:spPr>
                <a:xfrm rot="5400000">
                  <a:off x="3487465" y="4323360"/>
                  <a:ext cx="589422" cy="817634"/>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sub>
                        </m:sSub>
                      </m:oMath>
                    </m:oMathPara>
                  </a14:m>
                  <a:endParaRPr lang="zh-CN" altLang="en-US" dirty="0"/>
                </a:p>
              </p:txBody>
            </p:sp>
          </mc:Choice>
          <mc:Fallback xmlns="">
            <p:sp>
              <p:nvSpPr>
                <p:cNvPr id="209" name="梯形 208">
                  <a:extLst>
                    <a:ext uri="{FF2B5EF4-FFF2-40B4-BE49-F238E27FC236}">
                      <a16:creationId xmlns:a16="http://schemas.microsoft.com/office/drawing/2014/main" id="{E645247A-16A9-4F35-BB47-0E135CD729CD}"/>
                    </a:ext>
                  </a:extLst>
                </p:cNvPr>
                <p:cNvSpPr>
                  <a:spLocks noRot="1" noChangeAspect="1" noMove="1" noResize="1" noEditPoints="1" noAdjustHandles="1" noChangeArrowheads="1" noChangeShapeType="1" noTextEdit="1"/>
                </p:cNvSpPr>
                <p:nvPr/>
              </p:nvSpPr>
              <p:spPr>
                <a:xfrm rot="5400000">
                  <a:off x="3487465" y="4323360"/>
                  <a:ext cx="589422" cy="817634"/>
                </a:xfrm>
                <a:prstGeom prst="trapezoid">
                  <a:avLst/>
                </a:prstGeom>
                <a:blipFill>
                  <a:blip r:embed="rId11"/>
                  <a:stretch>
                    <a:fillRect/>
                  </a:stretch>
                </a:blipFill>
              </p:spPr>
              <p:txBody>
                <a:bodyPr/>
                <a:lstStyle/>
                <a:p>
                  <a:r>
                    <a:rPr lang="zh-CN" altLang="en-US">
                      <a:noFill/>
                    </a:rPr>
                    <a:t> </a:t>
                  </a:r>
                </a:p>
              </p:txBody>
            </p:sp>
          </mc:Fallback>
        </mc:AlternateContent>
        <p:cxnSp>
          <p:nvCxnSpPr>
            <p:cNvPr id="220" name="连接符: 肘形 219">
              <a:extLst>
                <a:ext uri="{FF2B5EF4-FFF2-40B4-BE49-F238E27FC236}">
                  <a16:creationId xmlns:a16="http://schemas.microsoft.com/office/drawing/2014/main" id="{140B6173-9B8C-4DE2-956F-BBE39DBC4D46}"/>
                </a:ext>
              </a:extLst>
            </p:cNvPr>
            <p:cNvCxnSpPr>
              <a:cxnSpLocks/>
              <a:endCxn id="209" idx="2"/>
            </p:cNvCxnSpPr>
            <p:nvPr/>
          </p:nvCxnSpPr>
          <p:spPr>
            <a:xfrm rot="10800000">
              <a:off x="3373360" y="4732178"/>
              <a:ext cx="564611" cy="423437"/>
            </a:xfrm>
            <a:prstGeom prst="bentConnector3">
              <a:avLst>
                <a:gd name="adj1" fmla="val 185393"/>
              </a:avLst>
            </a:prstGeom>
            <a:ln w="1905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grpSp>
          <p:nvGrpSpPr>
            <p:cNvPr id="271" name="组合 270">
              <a:extLst>
                <a:ext uri="{FF2B5EF4-FFF2-40B4-BE49-F238E27FC236}">
                  <a16:creationId xmlns:a16="http://schemas.microsoft.com/office/drawing/2014/main" id="{8EA85D46-95FF-4685-8ADB-48D38E0D3062}"/>
                </a:ext>
              </a:extLst>
            </p:cNvPr>
            <p:cNvGrpSpPr/>
            <p:nvPr/>
          </p:nvGrpSpPr>
          <p:grpSpPr>
            <a:xfrm>
              <a:off x="4403559" y="4995541"/>
              <a:ext cx="1405436" cy="318482"/>
              <a:chOff x="3363916" y="5311890"/>
              <a:chExt cx="1405436" cy="318482"/>
            </a:xfrm>
          </p:grpSpPr>
          <mc:AlternateContent xmlns:mc="http://schemas.openxmlformats.org/markup-compatibility/2006" xmlns:a14="http://schemas.microsoft.com/office/drawing/2010/main">
            <mc:Choice Requires="a14">
              <p:sp>
                <p:nvSpPr>
                  <p:cNvPr id="213" name="矩形 212">
                    <a:extLst>
                      <a:ext uri="{FF2B5EF4-FFF2-40B4-BE49-F238E27FC236}">
                        <a16:creationId xmlns:a16="http://schemas.microsoft.com/office/drawing/2014/main" id="{23D56805-CF25-4F3D-9881-93845B2FA46D}"/>
                      </a:ext>
                    </a:extLst>
                  </p:cNvPr>
                  <p:cNvSpPr/>
                  <p:nvPr/>
                </p:nvSpPr>
                <p:spPr>
                  <a:xfrm>
                    <a:off x="3363916" y="5313546"/>
                    <a:ext cx="733451" cy="316826"/>
                  </a:xfrm>
                  <a:prstGeom prst="rect">
                    <a:avLst/>
                  </a:prstGeom>
                  <a:solidFill>
                    <a:srgbClr val="4F81BD"/>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𝐹</m:t>
                              </m:r>
                            </m:e>
                            <m:sub>
                              <m:r>
                                <a:rPr lang="en-US" altLang="zh-CN" sz="1600" b="0" i="1" smtClean="0">
                                  <a:solidFill>
                                    <a:schemeClr val="bg1"/>
                                  </a:solidFill>
                                  <a:latin typeface="Cambria Math" panose="02040503050406030204" pitchFamily="18" charset="0"/>
                                </a:rPr>
                                <m:t>𝑣</m:t>
                              </m:r>
                            </m:sub>
                          </m:sSub>
                        </m:oMath>
                      </m:oMathPara>
                    </a14:m>
                    <a:endParaRPr lang="zh-CN" altLang="en-US" sz="1600" dirty="0">
                      <a:solidFill>
                        <a:schemeClr val="bg1"/>
                      </a:solidFill>
                    </a:endParaRPr>
                  </a:p>
                </p:txBody>
              </p:sp>
            </mc:Choice>
            <mc:Fallback xmlns="">
              <p:sp>
                <p:nvSpPr>
                  <p:cNvPr id="213" name="矩形 212">
                    <a:extLst>
                      <a:ext uri="{FF2B5EF4-FFF2-40B4-BE49-F238E27FC236}">
                        <a16:creationId xmlns:a16="http://schemas.microsoft.com/office/drawing/2014/main" id="{23D56805-CF25-4F3D-9881-93845B2FA46D}"/>
                      </a:ext>
                    </a:extLst>
                  </p:cNvPr>
                  <p:cNvSpPr>
                    <a:spLocks noRot="1" noChangeAspect="1" noMove="1" noResize="1" noEditPoints="1" noAdjustHandles="1" noChangeArrowheads="1" noChangeShapeType="1" noTextEdit="1"/>
                  </p:cNvSpPr>
                  <p:nvPr/>
                </p:nvSpPr>
                <p:spPr>
                  <a:xfrm>
                    <a:off x="3363916" y="5313546"/>
                    <a:ext cx="733451" cy="316826"/>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3" name="矩形 232">
                    <a:extLst>
                      <a:ext uri="{FF2B5EF4-FFF2-40B4-BE49-F238E27FC236}">
                        <a16:creationId xmlns:a16="http://schemas.microsoft.com/office/drawing/2014/main" id="{082C8339-D8F6-4B2F-93BB-21A422C3DADF}"/>
                      </a:ext>
                    </a:extLst>
                  </p:cNvPr>
                  <p:cNvSpPr/>
                  <p:nvPr/>
                </p:nvSpPr>
                <p:spPr>
                  <a:xfrm>
                    <a:off x="4070063" y="5311890"/>
                    <a:ext cx="699289" cy="318110"/>
                  </a:xfrm>
                  <a:prstGeom prst="rect">
                    <a:avLst/>
                  </a:prstGeom>
                  <a:solidFill>
                    <a:schemeClr val="accent6">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𝐹</m:t>
                              </m:r>
                            </m:e>
                            <m:sub>
                              <m:sSup>
                                <m:sSupPr>
                                  <m:ctrlPr>
                                    <a:rPr lang="en-US" altLang="zh-CN" sz="1600" b="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𝑖</m:t>
                                  </m:r>
                                </m:e>
                                <m:sup>
                                  <m:r>
                                    <a:rPr lang="en-US" altLang="zh-CN" sz="1600" b="0" i="1" smtClean="0">
                                      <a:solidFill>
                                        <a:schemeClr val="tx1"/>
                                      </a:solidFill>
                                      <a:latin typeface="Cambria Math" panose="02040503050406030204" pitchFamily="18" charset="0"/>
                                    </a:rPr>
                                    <m:t>′</m:t>
                                  </m:r>
                                </m:sup>
                              </m:sSup>
                            </m:sub>
                          </m:sSub>
                        </m:oMath>
                      </m:oMathPara>
                    </a14:m>
                    <a:endParaRPr lang="zh-CN" altLang="en-US" sz="1600" dirty="0">
                      <a:solidFill>
                        <a:schemeClr val="tx1"/>
                      </a:solidFill>
                    </a:endParaRPr>
                  </a:p>
                </p:txBody>
              </p:sp>
            </mc:Choice>
            <mc:Fallback xmlns="">
              <p:sp>
                <p:nvSpPr>
                  <p:cNvPr id="233" name="矩形 232">
                    <a:extLst>
                      <a:ext uri="{FF2B5EF4-FFF2-40B4-BE49-F238E27FC236}">
                        <a16:creationId xmlns:a16="http://schemas.microsoft.com/office/drawing/2014/main" id="{082C8339-D8F6-4B2F-93BB-21A422C3DADF}"/>
                      </a:ext>
                    </a:extLst>
                  </p:cNvPr>
                  <p:cNvSpPr>
                    <a:spLocks noRot="1" noChangeAspect="1" noMove="1" noResize="1" noEditPoints="1" noAdjustHandles="1" noChangeArrowheads="1" noChangeShapeType="1" noTextEdit="1"/>
                  </p:cNvSpPr>
                  <p:nvPr/>
                </p:nvSpPr>
                <p:spPr>
                  <a:xfrm>
                    <a:off x="4070063" y="5311890"/>
                    <a:ext cx="699289" cy="318110"/>
                  </a:xfrm>
                  <a:prstGeom prst="rect">
                    <a:avLst/>
                  </a:prstGeom>
                  <a:blipFill>
                    <a:blip r:embed="rId13"/>
                    <a:stretch>
                      <a:fillRect b="-5660"/>
                    </a:stretch>
                  </a:blipFill>
                  <a:ln>
                    <a:noFill/>
                  </a:ln>
                </p:spPr>
                <p:txBody>
                  <a:bodyPr/>
                  <a:lstStyle/>
                  <a:p>
                    <a:r>
                      <a:rPr lang="zh-CN" altLang="en-US">
                        <a:noFill/>
                      </a:rPr>
                      <a:t> </a:t>
                    </a:r>
                  </a:p>
                </p:txBody>
              </p:sp>
            </mc:Fallback>
          </mc:AlternateContent>
        </p:grpSp>
        <p:cxnSp>
          <p:nvCxnSpPr>
            <p:cNvPr id="237" name="连接符: 肘形 236">
              <a:extLst>
                <a:ext uri="{FF2B5EF4-FFF2-40B4-BE49-F238E27FC236}">
                  <a16:creationId xmlns:a16="http://schemas.microsoft.com/office/drawing/2014/main" id="{079EEE85-D4CD-4D31-AF29-D9F4BD5CD931}"/>
                </a:ext>
              </a:extLst>
            </p:cNvPr>
            <p:cNvCxnSpPr>
              <a:cxnSpLocks/>
              <a:stCxn id="209" idx="0"/>
              <a:endCxn id="233" idx="0"/>
            </p:cNvCxnSpPr>
            <p:nvPr/>
          </p:nvCxnSpPr>
          <p:spPr>
            <a:xfrm>
              <a:off x="4190993" y="4732177"/>
              <a:ext cx="1268358" cy="263364"/>
            </a:xfrm>
            <a:prstGeom prst="bentConnector2">
              <a:avLst/>
            </a:prstGeom>
            <a:ln w="1905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grpSp>
          <p:nvGrpSpPr>
            <p:cNvPr id="315" name="组合 314">
              <a:extLst>
                <a:ext uri="{FF2B5EF4-FFF2-40B4-BE49-F238E27FC236}">
                  <a16:creationId xmlns:a16="http://schemas.microsoft.com/office/drawing/2014/main" id="{6B85EA0E-C11F-4F9E-87EB-5DE8321A3AEC}"/>
                </a:ext>
              </a:extLst>
            </p:cNvPr>
            <p:cNvGrpSpPr/>
            <p:nvPr/>
          </p:nvGrpSpPr>
          <p:grpSpPr>
            <a:xfrm>
              <a:off x="4420205" y="6026415"/>
              <a:ext cx="1433610" cy="295041"/>
              <a:chOff x="3399588" y="6027069"/>
              <a:chExt cx="1433610" cy="295041"/>
            </a:xfrm>
          </p:grpSpPr>
          <mc:AlternateContent xmlns:mc="http://schemas.openxmlformats.org/markup-compatibility/2006" xmlns:a14="http://schemas.microsoft.com/office/drawing/2010/main">
            <mc:Choice Requires="a14">
              <p:sp>
                <p:nvSpPr>
                  <p:cNvPr id="232" name="矩形 231">
                    <a:extLst>
                      <a:ext uri="{FF2B5EF4-FFF2-40B4-BE49-F238E27FC236}">
                        <a16:creationId xmlns:a16="http://schemas.microsoft.com/office/drawing/2014/main" id="{249403FA-DA0F-4534-B7A3-CA2CB4B83100}"/>
                      </a:ext>
                    </a:extLst>
                  </p:cNvPr>
                  <p:cNvSpPr/>
                  <p:nvPr/>
                </p:nvSpPr>
                <p:spPr>
                  <a:xfrm>
                    <a:off x="4064718" y="6027069"/>
                    <a:ext cx="768480" cy="293385"/>
                  </a:xfrm>
                  <a:prstGeom prst="rect">
                    <a:avLst/>
                  </a:prstGeom>
                  <a:solidFill>
                    <a:schemeClr val="accent5">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𝐹</m:t>
                              </m:r>
                            </m:e>
                            <m:sub>
                              <m:sSup>
                                <m:sSupPr>
                                  <m:ctrlPr>
                                    <a:rPr lang="en-US" altLang="zh-CN" sz="1600" b="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𝑣</m:t>
                                  </m:r>
                                </m:e>
                                <m:sup>
                                  <m:r>
                                    <a:rPr lang="en-US" altLang="zh-CN" sz="1600" b="0" i="1" smtClean="0">
                                      <a:solidFill>
                                        <a:schemeClr val="tx1"/>
                                      </a:solidFill>
                                      <a:latin typeface="Cambria Math" panose="02040503050406030204" pitchFamily="18" charset="0"/>
                                    </a:rPr>
                                    <m:t>′</m:t>
                                  </m:r>
                                </m:sup>
                              </m:sSup>
                            </m:sub>
                          </m:sSub>
                        </m:oMath>
                      </m:oMathPara>
                    </a14:m>
                    <a:endParaRPr lang="zh-CN" altLang="en-US" sz="1600" dirty="0">
                      <a:solidFill>
                        <a:schemeClr val="tx1"/>
                      </a:solidFill>
                    </a:endParaRPr>
                  </a:p>
                </p:txBody>
              </p:sp>
            </mc:Choice>
            <mc:Fallback xmlns="">
              <p:sp>
                <p:nvSpPr>
                  <p:cNvPr id="232" name="矩形 231">
                    <a:extLst>
                      <a:ext uri="{FF2B5EF4-FFF2-40B4-BE49-F238E27FC236}">
                        <a16:creationId xmlns:a16="http://schemas.microsoft.com/office/drawing/2014/main" id="{249403FA-DA0F-4534-B7A3-CA2CB4B83100}"/>
                      </a:ext>
                    </a:extLst>
                  </p:cNvPr>
                  <p:cNvSpPr>
                    <a:spLocks noRot="1" noChangeAspect="1" noMove="1" noResize="1" noEditPoints="1" noAdjustHandles="1" noChangeArrowheads="1" noChangeShapeType="1" noTextEdit="1"/>
                  </p:cNvSpPr>
                  <p:nvPr/>
                </p:nvSpPr>
                <p:spPr>
                  <a:xfrm>
                    <a:off x="4064718" y="6027069"/>
                    <a:ext cx="768480" cy="293385"/>
                  </a:xfrm>
                  <a:prstGeom prst="rect">
                    <a:avLst/>
                  </a:prstGeom>
                  <a:blipFill>
                    <a:blip r:embed="rId14"/>
                    <a:stretch>
                      <a:fillRect b="-612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矩形 246">
                    <a:extLst>
                      <a:ext uri="{FF2B5EF4-FFF2-40B4-BE49-F238E27FC236}">
                        <a16:creationId xmlns:a16="http://schemas.microsoft.com/office/drawing/2014/main" id="{2DA1532E-D6D1-400F-BE3E-D4BDCD14D2DB}"/>
                      </a:ext>
                    </a:extLst>
                  </p:cNvPr>
                  <p:cNvSpPr/>
                  <p:nvPr/>
                </p:nvSpPr>
                <p:spPr>
                  <a:xfrm>
                    <a:off x="3399588" y="6028722"/>
                    <a:ext cx="714108" cy="293388"/>
                  </a:xfrm>
                  <a:prstGeom prst="rect">
                    <a:avLst/>
                  </a:prstGeom>
                  <a:solidFill>
                    <a:srgbClr val="F7964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bg1"/>
                                  </a:solidFill>
                                  <a:latin typeface="Cambria Math" panose="02040503050406030204" pitchFamily="18" charset="0"/>
                                </a:rPr>
                              </m:ctrlPr>
                            </m:sSubPr>
                            <m:e>
                              <m:r>
                                <a:rPr lang="en-US" altLang="zh-CN" sz="1600" b="0" i="1" smtClean="0">
                                  <a:solidFill>
                                    <a:schemeClr val="bg1"/>
                                  </a:solidFill>
                                  <a:latin typeface="Cambria Math" panose="02040503050406030204" pitchFamily="18" charset="0"/>
                                </a:rPr>
                                <m:t>𝐹</m:t>
                              </m:r>
                            </m:e>
                            <m:sub>
                              <m:r>
                                <a:rPr lang="en-US" altLang="zh-CN" sz="1600" b="0" i="1" smtClean="0">
                                  <a:solidFill>
                                    <a:schemeClr val="bg1"/>
                                  </a:solidFill>
                                  <a:latin typeface="Cambria Math" panose="02040503050406030204" pitchFamily="18" charset="0"/>
                                </a:rPr>
                                <m:t>𝑖</m:t>
                              </m:r>
                            </m:sub>
                          </m:sSub>
                        </m:oMath>
                      </m:oMathPara>
                    </a14:m>
                    <a:endParaRPr lang="zh-CN" altLang="en-US" sz="1600" dirty="0">
                      <a:solidFill>
                        <a:schemeClr val="bg1"/>
                      </a:solidFill>
                    </a:endParaRPr>
                  </a:p>
                </p:txBody>
              </p:sp>
            </mc:Choice>
            <mc:Fallback xmlns="">
              <p:sp>
                <p:nvSpPr>
                  <p:cNvPr id="247" name="矩形 246">
                    <a:extLst>
                      <a:ext uri="{FF2B5EF4-FFF2-40B4-BE49-F238E27FC236}">
                        <a16:creationId xmlns:a16="http://schemas.microsoft.com/office/drawing/2014/main" id="{2DA1532E-D6D1-400F-BE3E-D4BDCD14D2DB}"/>
                      </a:ext>
                    </a:extLst>
                  </p:cNvPr>
                  <p:cNvSpPr>
                    <a:spLocks noRot="1" noChangeAspect="1" noMove="1" noResize="1" noEditPoints="1" noAdjustHandles="1" noChangeArrowheads="1" noChangeShapeType="1" noTextEdit="1"/>
                  </p:cNvSpPr>
                  <p:nvPr/>
                </p:nvSpPr>
                <p:spPr>
                  <a:xfrm>
                    <a:off x="3399588" y="6028722"/>
                    <a:ext cx="714108" cy="293388"/>
                  </a:xfrm>
                  <a:prstGeom prst="rect">
                    <a:avLst/>
                  </a:prstGeom>
                  <a:blipFill>
                    <a:blip r:embed="rId15"/>
                    <a:stretch>
                      <a:fillRect b="-8333"/>
                    </a:stretch>
                  </a:blipFill>
                  <a:ln>
                    <a:noFill/>
                  </a:ln>
                </p:spPr>
                <p:txBody>
                  <a:bodyPr/>
                  <a:lstStyle/>
                  <a:p>
                    <a:r>
                      <a:rPr lang="zh-CN" altLang="en-US">
                        <a:noFill/>
                      </a:rPr>
                      <a:t> </a:t>
                    </a:r>
                  </a:p>
                </p:txBody>
              </p:sp>
            </mc:Fallback>
          </mc:AlternateContent>
        </p:grpSp>
        <p:cxnSp>
          <p:nvCxnSpPr>
            <p:cNvPr id="248" name="连接符: 肘形 247">
              <a:extLst>
                <a:ext uri="{FF2B5EF4-FFF2-40B4-BE49-F238E27FC236}">
                  <a16:creationId xmlns:a16="http://schemas.microsoft.com/office/drawing/2014/main" id="{267ABBDE-8BCF-487F-A088-19F9590040FB}"/>
                </a:ext>
              </a:extLst>
            </p:cNvPr>
            <p:cNvCxnSpPr>
              <a:cxnSpLocks/>
              <a:endCxn id="247" idx="1"/>
            </p:cNvCxnSpPr>
            <p:nvPr/>
          </p:nvCxnSpPr>
          <p:spPr>
            <a:xfrm>
              <a:off x="3474834" y="5778497"/>
              <a:ext cx="945371" cy="396265"/>
            </a:xfrm>
            <a:prstGeom prst="bentConnector3">
              <a:avLst>
                <a:gd name="adj1" fmla="val 50000"/>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52" name="梯形 251">
                  <a:extLst>
                    <a:ext uri="{FF2B5EF4-FFF2-40B4-BE49-F238E27FC236}">
                      <a16:creationId xmlns:a16="http://schemas.microsoft.com/office/drawing/2014/main" id="{CEE4918F-9588-4147-B6C0-484804672341}"/>
                    </a:ext>
                  </a:extLst>
                </p:cNvPr>
                <p:cNvSpPr/>
                <p:nvPr/>
              </p:nvSpPr>
              <p:spPr>
                <a:xfrm rot="5400000">
                  <a:off x="3451267" y="6136540"/>
                  <a:ext cx="591133" cy="805713"/>
                </a:xfrm>
                <a:prstGeom prst="trapezoid">
                  <a:avLst/>
                </a:prstGeom>
                <a:solidFill>
                  <a:srgbClr val="4F81BD"/>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b>
                        </m:sSub>
                      </m:oMath>
                    </m:oMathPara>
                  </a14:m>
                  <a:endParaRPr lang="zh-CN" altLang="en-US" dirty="0"/>
                </a:p>
              </p:txBody>
            </p:sp>
          </mc:Choice>
          <mc:Fallback xmlns="">
            <p:sp>
              <p:nvSpPr>
                <p:cNvPr id="252" name="梯形 251">
                  <a:extLst>
                    <a:ext uri="{FF2B5EF4-FFF2-40B4-BE49-F238E27FC236}">
                      <a16:creationId xmlns:a16="http://schemas.microsoft.com/office/drawing/2014/main" id="{CEE4918F-9588-4147-B6C0-484804672341}"/>
                    </a:ext>
                  </a:extLst>
                </p:cNvPr>
                <p:cNvSpPr>
                  <a:spLocks noRot="1" noChangeAspect="1" noMove="1" noResize="1" noEditPoints="1" noAdjustHandles="1" noChangeArrowheads="1" noChangeShapeType="1" noTextEdit="1"/>
                </p:cNvSpPr>
                <p:nvPr/>
              </p:nvSpPr>
              <p:spPr>
                <a:xfrm rot="5400000">
                  <a:off x="3451267" y="6136540"/>
                  <a:ext cx="591133" cy="805713"/>
                </a:xfrm>
                <a:prstGeom prst="trapezoid">
                  <a:avLst/>
                </a:prstGeom>
                <a:blipFill>
                  <a:blip r:embed="rId16"/>
                  <a:stretch>
                    <a:fillRect/>
                  </a:stretch>
                </a:blipFill>
                <a:ln>
                  <a:solidFill>
                    <a:srgbClr val="0070C0"/>
                  </a:solidFill>
                </a:ln>
              </p:spPr>
              <p:txBody>
                <a:bodyPr/>
                <a:lstStyle/>
                <a:p>
                  <a:r>
                    <a:rPr lang="zh-CN" altLang="en-US">
                      <a:noFill/>
                    </a:rPr>
                    <a:t> </a:t>
                  </a:r>
                </a:p>
              </p:txBody>
            </p:sp>
          </mc:Fallback>
        </mc:AlternateContent>
        <p:cxnSp>
          <p:nvCxnSpPr>
            <p:cNvPr id="299" name="连接符: 肘形 298">
              <a:extLst>
                <a:ext uri="{FF2B5EF4-FFF2-40B4-BE49-F238E27FC236}">
                  <a16:creationId xmlns:a16="http://schemas.microsoft.com/office/drawing/2014/main" id="{DE44012D-10AE-43F8-B418-97376C46D3EF}"/>
                </a:ext>
              </a:extLst>
            </p:cNvPr>
            <p:cNvCxnSpPr>
              <a:cxnSpLocks/>
              <a:endCxn id="232" idx="2"/>
            </p:cNvCxnSpPr>
            <p:nvPr/>
          </p:nvCxnSpPr>
          <p:spPr>
            <a:xfrm flipV="1">
              <a:off x="4160023" y="6319800"/>
              <a:ext cx="1309552" cy="239817"/>
            </a:xfrm>
            <a:prstGeom prst="bentConnector2">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304" name="直接箭头连接符 303">
              <a:extLst>
                <a:ext uri="{FF2B5EF4-FFF2-40B4-BE49-F238E27FC236}">
                  <a16:creationId xmlns:a16="http://schemas.microsoft.com/office/drawing/2014/main" id="{1F81ACB2-A880-456C-842F-DA7AE8814509}"/>
                </a:ext>
              </a:extLst>
            </p:cNvPr>
            <p:cNvCxnSpPr>
              <a:cxnSpLocks/>
              <a:stCxn id="232" idx="0"/>
              <a:endCxn id="213" idx="2"/>
            </p:cNvCxnSpPr>
            <p:nvPr/>
          </p:nvCxnSpPr>
          <p:spPr>
            <a:xfrm flipH="1" flipV="1">
              <a:off x="4770285" y="5314023"/>
              <a:ext cx="699290" cy="712392"/>
            </a:xfrm>
            <a:prstGeom prst="straightConnector1">
              <a:avLst/>
            </a:prstGeom>
            <a:ln w="19050">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07" name="直接箭头连接符 306">
              <a:extLst>
                <a:ext uri="{FF2B5EF4-FFF2-40B4-BE49-F238E27FC236}">
                  <a16:creationId xmlns:a16="http://schemas.microsoft.com/office/drawing/2014/main" id="{0976B497-9C60-4A7A-8AEA-B1511731B8E2}"/>
                </a:ext>
              </a:extLst>
            </p:cNvPr>
            <p:cNvCxnSpPr>
              <a:cxnSpLocks/>
              <a:stCxn id="247" idx="0"/>
              <a:endCxn id="233" idx="2"/>
            </p:cNvCxnSpPr>
            <p:nvPr/>
          </p:nvCxnSpPr>
          <p:spPr>
            <a:xfrm flipV="1">
              <a:off x="4777259" y="5313651"/>
              <a:ext cx="682092" cy="714417"/>
            </a:xfrm>
            <a:prstGeom prst="straightConnector1">
              <a:avLst/>
            </a:prstGeom>
            <a:ln w="19050">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311" name="矩形 310">
              <a:extLst>
                <a:ext uri="{FF2B5EF4-FFF2-40B4-BE49-F238E27FC236}">
                  <a16:creationId xmlns:a16="http://schemas.microsoft.com/office/drawing/2014/main" id="{486E1DCB-3349-4CD1-9462-2F10AF6BDA6E}"/>
                </a:ext>
              </a:extLst>
            </p:cNvPr>
            <p:cNvSpPr/>
            <p:nvPr/>
          </p:nvSpPr>
          <p:spPr>
            <a:xfrm>
              <a:off x="4700199" y="5515380"/>
              <a:ext cx="1099109" cy="338554"/>
            </a:xfrm>
            <a:prstGeom prst="rect">
              <a:avLst/>
            </a:prstGeom>
            <a:solidFill>
              <a:schemeClr val="bg1"/>
            </a:solidFill>
            <a:ln>
              <a:solidFill>
                <a:schemeClr val="bg1"/>
              </a:solidFill>
            </a:ln>
          </p:spPr>
          <p:txBody>
            <a:bodyPr wrap="square">
              <a:spAutoFit/>
            </a:bodyPr>
            <a:lstStyle/>
            <a:p>
              <a:r>
                <a:rPr lang="en-US" altLang="zh-CN" sz="1600" dirty="0"/>
                <a:t>matching</a:t>
              </a:r>
              <a:endParaRPr lang="zh-CN" altLang="en-US" sz="1600" dirty="0"/>
            </a:p>
          </p:txBody>
        </p:sp>
        <p:cxnSp>
          <p:nvCxnSpPr>
            <p:cNvPr id="337" name="连接符: 肘形 336">
              <a:extLst>
                <a:ext uri="{FF2B5EF4-FFF2-40B4-BE49-F238E27FC236}">
                  <a16:creationId xmlns:a16="http://schemas.microsoft.com/office/drawing/2014/main" id="{C9304FC1-4A40-4CAE-B7A4-CF2337C39663}"/>
                </a:ext>
              </a:extLst>
            </p:cNvPr>
            <p:cNvCxnSpPr>
              <a:cxnSpLocks/>
            </p:cNvCxnSpPr>
            <p:nvPr/>
          </p:nvCxnSpPr>
          <p:spPr>
            <a:xfrm rot="10800000" flipV="1">
              <a:off x="3354311" y="6173107"/>
              <a:ext cx="611765" cy="386510"/>
            </a:xfrm>
            <a:prstGeom prst="bentConnector3">
              <a:avLst>
                <a:gd name="adj1" fmla="val 178385"/>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grpSp>
      <p:sp>
        <p:nvSpPr>
          <p:cNvPr id="6" name="梯形 5">
            <a:extLst>
              <a:ext uri="{FF2B5EF4-FFF2-40B4-BE49-F238E27FC236}">
                <a16:creationId xmlns:a16="http://schemas.microsoft.com/office/drawing/2014/main" id="{D9FF23C9-35E4-45A6-8C01-E971A5630906}"/>
              </a:ext>
            </a:extLst>
          </p:cNvPr>
          <p:cNvSpPr/>
          <p:nvPr/>
        </p:nvSpPr>
        <p:spPr>
          <a:xfrm rot="5400000">
            <a:off x="2538755" y="5217991"/>
            <a:ext cx="631154" cy="825992"/>
          </a:xfrm>
          <a:prstGeom prst="trapezoid">
            <a:avLst/>
          </a:prstGeom>
          <a:ln w="19050"/>
        </p:spPr>
        <p:style>
          <a:lnRef idx="2">
            <a:schemeClr val="dk1"/>
          </a:lnRef>
          <a:fillRef idx="1">
            <a:schemeClr val="lt1"/>
          </a:fillRef>
          <a:effectRef idx="0">
            <a:schemeClr val="dk1"/>
          </a:effectRef>
          <a:fontRef idx="minor">
            <a:schemeClr val="dk1"/>
          </a:fontRef>
        </p:style>
        <p:txBody>
          <a:bodyPr vert="vert270" rtlCol="0" anchor="ctr"/>
          <a:lstStyle/>
          <a:p>
            <a:pPr algn="ctr"/>
            <a:r>
              <a:rPr lang="en-US" altLang="zh-CN" sz="1400" dirty="0"/>
              <a:t>D</a:t>
            </a:r>
            <a:r>
              <a:rPr lang="en-US" altLang="zh-CN" sz="1400" dirty="0">
                <a:solidFill>
                  <a:schemeClr val="dk1"/>
                </a:solidFill>
              </a:rPr>
              <a:t>ecom-pose</a:t>
            </a:r>
            <a:endParaRPr lang="zh-CN" altLang="en-US" sz="1400" dirty="0">
              <a:solidFill>
                <a:schemeClr val="dk1"/>
              </a:solidFill>
            </a:endParaRPr>
          </a:p>
        </p:txBody>
      </p:sp>
      <p:cxnSp>
        <p:nvCxnSpPr>
          <p:cNvPr id="64" name="直接箭头连接符 63">
            <a:extLst>
              <a:ext uri="{FF2B5EF4-FFF2-40B4-BE49-F238E27FC236}">
                <a16:creationId xmlns:a16="http://schemas.microsoft.com/office/drawing/2014/main" id="{D95605E8-D560-41E7-A42D-42D151BE5815}"/>
              </a:ext>
            </a:extLst>
          </p:cNvPr>
          <p:cNvCxnSpPr>
            <a:cxnSpLocks/>
            <a:stCxn id="196" idx="3"/>
            <a:endCxn id="6" idx="2"/>
          </p:cNvCxnSpPr>
          <p:nvPr/>
        </p:nvCxnSpPr>
        <p:spPr>
          <a:xfrm flipV="1">
            <a:off x="2183838" y="5630987"/>
            <a:ext cx="257498" cy="50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695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3" name="直接箭头连接符 662">
            <a:extLst>
              <a:ext uri="{FF2B5EF4-FFF2-40B4-BE49-F238E27FC236}">
                <a16:creationId xmlns:a16="http://schemas.microsoft.com/office/drawing/2014/main" id="{C532361C-5F59-488E-829E-CDBCE7542237}"/>
              </a:ext>
            </a:extLst>
          </p:cNvPr>
          <p:cNvCxnSpPr>
            <a:cxnSpLocks/>
          </p:cNvCxnSpPr>
          <p:nvPr/>
        </p:nvCxnSpPr>
        <p:spPr>
          <a:xfrm>
            <a:off x="4672378" y="5848817"/>
            <a:ext cx="499024"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87" name="直接箭头连接符 486">
            <a:extLst>
              <a:ext uri="{FF2B5EF4-FFF2-40B4-BE49-F238E27FC236}">
                <a16:creationId xmlns:a16="http://schemas.microsoft.com/office/drawing/2014/main" id="{7AA23E92-1E5D-40DA-9C4D-4E82E9C737F5}"/>
              </a:ext>
            </a:extLst>
          </p:cNvPr>
          <p:cNvCxnSpPr>
            <a:cxnSpLocks/>
          </p:cNvCxnSpPr>
          <p:nvPr/>
        </p:nvCxnSpPr>
        <p:spPr>
          <a:xfrm>
            <a:off x="2866900" y="4371416"/>
            <a:ext cx="1080406" cy="2124"/>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599" name="直接箭头连接符 598">
            <a:extLst>
              <a:ext uri="{FF2B5EF4-FFF2-40B4-BE49-F238E27FC236}">
                <a16:creationId xmlns:a16="http://schemas.microsoft.com/office/drawing/2014/main" id="{9FC5AD3B-4CE0-4114-A31F-00035F47719D}"/>
              </a:ext>
            </a:extLst>
          </p:cNvPr>
          <p:cNvCxnSpPr>
            <a:cxnSpLocks/>
            <a:endCxn id="593" idx="4"/>
          </p:cNvCxnSpPr>
          <p:nvPr/>
        </p:nvCxnSpPr>
        <p:spPr>
          <a:xfrm flipH="1" flipV="1">
            <a:off x="3434471" y="5323767"/>
            <a:ext cx="5797" cy="116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1" name="直接箭头连接符 630">
            <a:extLst>
              <a:ext uri="{FF2B5EF4-FFF2-40B4-BE49-F238E27FC236}">
                <a16:creationId xmlns:a16="http://schemas.microsoft.com/office/drawing/2014/main" id="{FC5247AE-AE45-463D-A64C-0D0ABABA9296}"/>
              </a:ext>
            </a:extLst>
          </p:cNvPr>
          <p:cNvCxnSpPr>
            <a:cxnSpLocks/>
          </p:cNvCxnSpPr>
          <p:nvPr/>
        </p:nvCxnSpPr>
        <p:spPr>
          <a:xfrm flipV="1">
            <a:off x="4599226" y="2703285"/>
            <a:ext cx="579545" cy="99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1" name="矩形 490">
                <a:extLst>
                  <a:ext uri="{FF2B5EF4-FFF2-40B4-BE49-F238E27FC236}">
                    <a16:creationId xmlns:a16="http://schemas.microsoft.com/office/drawing/2014/main" id="{F12A4ED0-3B9B-4440-8AAF-642D0163D52F}"/>
                  </a:ext>
                </a:extLst>
              </p:cNvPr>
              <p:cNvSpPr/>
              <p:nvPr/>
            </p:nvSpPr>
            <p:spPr>
              <a:xfrm>
                <a:off x="4029837" y="4003083"/>
                <a:ext cx="480110" cy="485920"/>
              </a:xfrm>
              <a:prstGeom prst="rect">
                <a:avLst/>
              </a:prstGeom>
              <a:solidFill>
                <a:schemeClr val="accent6">
                  <a:lumMod val="40000"/>
                  <a:lumOff val="60000"/>
                </a:schemeClr>
              </a:solidFill>
              <a:scene3d>
                <a:camera prst="isometricLeft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𝐹</m:t>
                      </m:r>
                    </m:oMath>
                  </m:oMathPara>
                </a14:m>
                <a:endParaRPr lang="zh-CN" altLang="en-US" dirty="0">
                  <a:solidFill>
                    <a:schemeClr val="tx1"/>
                  </a:solidFill>
                </a:endParaRPr>
              </a:p>
            </p:txBody>
          </p:sp>
        </mc:Choice>
        <mc:Fallback xmlns="">
          <p:sp>
            <p:nvSpPr>
              <p:cNvPr id="491" name="矩形 490">
                <a:extLst>
                  <a:ext uri="{FF2B5EF4-FFF2-40B4-BE49-F238E27FC236}">
                    <a16:creationId xmlns:a16="http://schemas.microsoft.com/office/drawing/2014/main" id="{F12A4ED0-3B9B-4440-8AAF-642D0163D52F}"/>
                  </a:ext>
                </a:extLst>
              </p:cNvPr>
              <p:cNvSpPr>
                <a:spLocks noRot="1" noChangeAspect="1" noMove="1" noResize="1" noEditPoints="1" noAdjustHandles="1" noChangeArrowheads="1" noChangeShapeType="1" noTextEdit="1"/>
              </p:cNvSpPr>
              <p:nvPr/>
            </p:nvSpPr>
            <p:spPr>
              <a:xfrm>
                <a:off x="4029837" y="4003083"/>
                <a:ext cx="480110" cy="4859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2" name="矩形 491">
                <a:extLst>
                  <a:ext uri="{FF2B5EF4-FFF2-40B4-BE49-F238E27FC236}">
                    <a16:creationId xmlns:a16="http://schemas.microsoft.com/office/drawing/2014/main" id="{E60F32DF-B392-4899-B708-26F88D253992}"/>
                  </a:ext>
                </a:extLst>
              </p:cNvPr>
              <p:cNvSpPr/>
              <p:nvPr/>
            </p:nvSpPr>
            <p:spPr>
              <a:xfrm>
                <a:off x="3998941" y="4028839"/>
                <a:ext cx="480110" cy="485920"/>
              </a:xfrm>
              <a:prstGeom prst="rect">
                <a:avLst/>
              </a:prstGeom>
              <a:scene3d>
                <a:camera prst="isometricLeft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a:rPr lang="en-US" altLang="zh-CN" b="0" i="1" dirty="0" smtClean="0">
                              <a:solidFill>
                                <a:schemeClr val="tx1"/>
                              </a:solidFill>
                              <a:latin typeface="Cambria Math" panose="02040503050406030204" pitchFamily="18" charset="0"/>
                            </a:rPr>
                            <m:t>𝑝</m:t>
                          </m:r>
                        </m:sub>
                      </m:sSub>
                    </m:oMath>
                  </m:oMathPara>
                </a14:m>
                <a:endParaRPr lang="zh-CN" altLang="en-US" dirty="0">
                  <a:solidFill>
                    <a:schemeClr val="tx1"/>
                  </a:solidFill>
                </a:endParaRPr>
              </a:p>
            </p:txBody>
          </p:sp>
        </mc:Choice>
        <mc:Fallback xmlns="">
          <p:sp>
            <p:nvSpPr>
              <p:cNvPr id="492" name="矩形 491">
                <a:extLst>
                  <a:ext uri="{FF2B5EF4-FFF2-40B4-BE49-F238E27FC236}">
                    <a16:creationId xmlns:a16="http://schemas.microsoft.com/office/drawing/2014/main" id="{E60F32DF-B392-4899-B708-26F88D253992}"/>
                  </a:ext>
                </a:extLst>
              </p:cNvPr>
              <p:cNvSpPr>
                <a:spLocks noRot="1" noChangeAspect="1" noMove="1" noResize="1" noEditPoints="1" noAdjustHandles="1" noChangeArrowheads="1" noChangeShapeType="1" noTextEdit="1"/>
              </p:cNvSpPr>
              <p:nvPr/>
            </p:nvSpPr>
            <p:spPr>
              <a:xfrm>
                <a:off x="3998941" y="4028839"/>
                <a:ext cx="480110" cy="4859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矩形 489">
                <a:extLst>
                  <a:ext uri="{FF2B5EF4-FFF2-40B4-BE49-F238E27FC236}">
                    <a16:creationId xmlns:a16="http://schemas.microsoft.com/office/drawing/2014/main" id="{CA102435-B0D0-4F5A-81B6-A7AF32619052}"/>
                  </a:ext>
                </a:extLst>
              </p:cNvPr>
              <p:cNvSpPr/>
              <p:nvPr/>
            </p:nvSpPr>
            <p:spPr>
              <a:xfrm>
                <a:off x="3973216" y="4048251"/>
                <a:ext cx="480110" cy="485920"/>
              </a:xfrm>
              <a:prstGeom prst="rect">
                <a:avLst/>
              </a:prstGeom>
              <a:solidFill>
                <a:schemeClr val="accent6">
                  <a:lumMod val="40000"/>
                  <a:lumOff val="60000"/>
                </a:schemeClr>
              </a:solidFill>
              <a:scene3d>
                <a:camera prst="isometricLeft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𝐹</m:t>
                      </m:r>
                    </m:oMath>
                  </m:oMathPara>
                </a14:m>
                <a:endParaRPr lang="zh-CN" altLang="en-US" dirty="0">
                  <a:solidFill>
                    <a:schemeClr val="tx1"/>
                  </a:solidFill>
                </a:endParaRPr>
              </a:p>
            </p:txBody>
          </p:sp>
        </mc:Choice>
        <mc:Fallback xmlns="">
          <p:sp>
            <p:nvSpPr>
              <p:cNvPr id="490" name="矩形 489">
                <a:extLst>
                  <a:ext uri="{FF2B5EF4-FFF2-40B4-BE49-F238E27FC236}">
                    <a16:creationId xmlns:a16="http://schemas.microsoft.com/office/drawing/2014/main" id="{CA102435-B0D0-4F5A-81B6-A7AF32619052}"/>
                  </a:ext>
                </a:extLst>
              </p:cNvPr>
              <p:cNvSpPr>
                <a:spLocks noRot="1" noChangeAspect="1" noMove="1" noResize="1" noEditPoints="1" noAdjustHandles="1" noChangeArrowheads="1" noChangeShapeType="1" noTextEdit="1"/>
              </p:cNvSpPr>
              <p:nvPr/>
            </p:nvSpPr>
            <p:spPr>
              <a:xfrm>
                <a:off x="3973216" y="4048251"/>
                <a:ext cx="480110" cy="485920"/>
              </a:xfrm>
              <a:prstGeom prst="rect">
                <a:avLst/>
              </a:prstGeom>
              <a:blipFill>
                <a:blip r:embed="rId5"/>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a:xfrm>
            <a:off x="313769" y="360596"/>
            <a:ext cx="6149784" cy="970615"/>
          </a:xfrm>
        </p:spPr>
        <p:txBody>
          <a:bodyPr>
            <a:normAutofit fontScale="90000"/>
          </a:bodyPr>
          <a:lstStyle/>
          <a:p>
            <a:r>
              <a:rPr lang="en-US" altLang="zh-CN" dirty="0" err="1">
                <a:latin typeface="+mn-lt"/>
              </a:rPr>
              <a:t>VI-ReID:Modality-shared</a:t>
            </a:r>
            <a:r>
              <a:rPr lang="en-US" altLang="zh-CN" dirty="0">
                <a:latin typeface="+mn-lt"/>
              </a:rPr>
              <a:t> feature learning</a:t>
            </a:r>
            <a:br>
              <a:rPr lang="en-US" altLang="zh-CN" dirty="0">
                <a:latin typeface="+mn-lt"/>
              </a:rPr>
            </a:br>
            <a:endParaRPr lang="en-US" altLang="zh-CN" dirty="0">
              <a:latin typeface="+mn-lt"/>
            </a:endParaRPr>
          </a:p>
        </p:txBody>
      </p:sp>
      <p:sp>
        <p:nvSpPr>
          <p:cNvPr id="3" name="内容占位符 2"/>
          <p:cNvSpPr>
            <a:spLocks noGrp="1"/>
          </p:cNvSpPr>
          <p:nvPr>
            <p:ph idx="1"/>
          </p:nvPr>
        </p:nvSpPr>
        <p:spPr>
          <a:xfrm>
            <a:off x="689518" y="1498259"/>
            <a:ext cx="8139430" cy="4877174"/>
          </a:xfrm>
        </p:spPr>
        <p:txBody>
          <a:bodyPr>
            <a:normAutofit/>
          </a:bodyPr>
          <a:lstStyle/>
          <a:p>
            <a:r>
              <a:rPr lang="en-US" altLang="zh-CN" dirty="0"/>
              <a:t>Methodology</a:t>
            </a:r>
          </a:p>
          <a:p>
            <a:endParaRPr lang="en-US" altLang="zh-CN" b="1" dirty="0">
              <a:latin typeface="+mn-lt"/>
            </a:endParaRPr>
          </a:p>
        </p:txBody>
      </p:sp>
      <p:sp>
        <p:nvSpPr>
          <p:cNvPr id="4" name="灯片编号占位符 3"/>
          <p:cNvSpPr>
            <a:spLocks noGrp="1"/>
          </p:cNvSpPr>
          <p:nvPr>
            <p:ph type="sldNum" sz="quarter" idx="12"/>
          </p:nvPr>
        </p:nvSpPr>
        <p:spPr>
          <a:xfrm>
            <a:off x="6794056" y="6209988"/>
            <a:ext cx="2057400" cy="365125"/>
          </a:xfrm>
        </p:spPr>
        <p:txBody>
          <a:bodyPr/>
          <a:lstStyle/>
          <a:p>
            <a:fld id="{0A699C53-0D35-476E-B857-40C860CE2876}" type="slidenum">
              <a:rPr lang="zh-CN" altLang="en-US" smtClean="0"/>
              <a:t>9</a:t>
            </a:fld>
            <a:endParaRPr lang="zh-CN" altLang="en-US" dirty="0"/>
          </a:p>
        </p:txBody>
      </p:sp>
      <p:pic>
        <p:nvPicPr>
          <p:cNvPr id="7" name="图片 6">
            <a:extLst>
              <a:ext uri="{FF2B5EF4-FFF2-40B4-BE49-F238E27FC236}">
                <a16:creationId xmlns:a16="http://schemas.microsoft.com/office/drawing/2014/main" id="{4DDFA4C8-0F14-4548-BD9B-0B81C01C86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551" y="2719246"/>
            <a:ext cx="404018" cy="1189100"/>
          </a:xfrm>
          <a:prstGeom prst="rect">
            <a:avLst/>
          </a:prstGeom>
        </p:spPr>
      </p:pic>
      <p:pic>
        <p:nvPicPr>
          <p:cNvPr id="8" name="图片 7">
            <a:extLst>
              <a:ext uri="{FF2B5EF4-FFF2-40B4-BE49-F238E27FC236}">
                <a16:creationId xmlns:a16="http://schemas.microsoft.com/office/drawing/2014/main" id="{0E87C864-1268-4E39-BF94-791EF233F8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864" y="4135629"/>
            <a:ext cx="353097" cy="1378317"/>
          </a:xfrm>
          <a:prstGeom prst="rect">
            <a:avLst/>
          </a:prstGeom>
        </p:spPr>
      </p:pic>
      <p:cxnSp>
        <p:nvCxnSpPr>
          <p:cNvPr id="9" name="直接连接符 8">
            <a:extLst>
              <a:ext uri="{FF2B5EF4-FFF2-40B4-BE49-F238E27FC236}">
                <a16:creationId xmlns:a16="http://schemas.microsoft.com/office/drawing/2014/main" id="{D7C64D08-25D8-4C6F-9EF1-FC09F80E609A}"/>
              </a:ext>
            </a:extLst>
          </p:cNvPr>
          <p:cNvCxnSpPr>
            <a:cxnSpLocks/>
          </p:cNvCxnSpPr>
          <p:nvPr/>
        </p:nvCxnSpPr>
        <p:spPr>
          <a:xfrm>
            <a:off x="813695" y="2801277"/>
            <a:ext cx="7940" cy="2351575"/>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35913533-F741-4DB1-BA2F-D68A51C86DA8}"/>
              </a:ext>
            </a:extLst>
          </p:cNvPr>
          <p:cNvCxnSpPr>
            <a:cxnSpLocks/>
            <a:stCxn id="7" idx="3"/>
          </p:cNvCxnSpPr>
          <p:nvPr/>
        </p:nvCxnSpPr>
        <p:spPr>
          <a:xfrm>
            <a:off x="554569" y="3313796"/>
            <a:ext cx="26944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8FA824C-BBC3-43B8-99C9-C3CAA11F268E}"/>
              </a:ext>
            </a:extLst>
          </p:cNvPr>
          <p:cNvCxnSpPr>
            <a:cxnSpLocks/>
            <a:stCxn id="8" idx="3"/>
          </p:cNvCxnSpPr>
          <p:nvPr/>
        </p:nvCxnSpPr>
        <p:spPr>
          <a:xfrm flipV="1">
            <a:off x="517961" y="4814076"/>
            <a:ext cx="303674" cy="10712"/>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9" name="直接箭头连接符 28">
            <a:extLst>
              <a:ext uri="{FF2B5EF4-FFF2-40B4-BE49-F238E27FC236}">
                <a16:creationId xmlns:a16="http://schemas.microsoft.com/office/drawing/2014/main" id="{7E7E48D0-DE6D-4704-87CA-4AF32495D542}"/>
              </a:ext>
            </a:extLst>
          </p:cNvPr>
          <p:cNvCxnSpPr>
            <a:cxnSpLocks/>
            <a:endCxn id="31" idx="1"/>
          </p:cNvCxnSpPr>
          <p:nvPr/>
        </p:nvCxnSpPr>
        <p:spPr>
          <a:xfrm>
            <a:off x="810148" y="3627697"/>
            <a:ext cx="32608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7E6F5790-20A1-430D-842A-54A4EEA041BD}"/>
              </a:ext>
            </a:extLst>
          </p:cNvPr>
          <p:cNvSpPr/>
          <p:nvPr/>
        </p:nvSpPr>
        <p:spPr>
          <a:xfrm>
            <a:off x="1136236" y="3490385"/>
            <a:ext cx="945372" cy="27462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t>Backbone</a:t>
            </a:r>
            <a:endParaRPr lang="zh-CN" altLang="en-US" sz="1400" dirty="0"/>
          </a:p>
        </p:txBody>
      </p:sp>
      <p:sp>
        <p:nvSpPr>
          <p:cNvPr id="37" name="矩形 36">
            <a:extLst>
              <a:ext uri="{FF2B5EF4-FFF2-40B4-BE49-F238E27FC236}">
                <a16:creationId xmlns:a16="http://schemas.microsoft.com/office/drawing/2014/main" id="{BAC70BA5-A9AE-4BF1-84DE-BCFED09BAC54}"/>
              </a:ext>
            </a:extLst>
          </p:cNvPr>
          <p:cNvSpPr/>
          <p:nvPr/>
        </p:nvSpPr>
        <p:spPr>
          <a:xfrm>
            <a:off x="4693025" y="1307557"/>
            <a:ext cx="2278381" cy="338554"/>
          </a:xfrm>
          <a:prstGeom prst="rect">
            <a:avLst/>
          </a:prstGeom>
        </p:spPr>
        <p:txBody>
          <a:bodyPr wrap="square">
            <a:spAutoFit/>
          </a:bodyPr>
          <a:lstStyle/>
          <a:p>
            <a:r>
              <a:rPr lang="en-US" altLang="zh-CN" sz="1600" dirty="0"/>
              <a:t>Infrared modality flow</a:t>
            </a:r>
            <a:endParaRPr lang="zh-CN" altLang="en-US" sz="1600" dirty="0"/>
          </a:p>
        </p:txBody>
      </p:sp>
      <p:sp>
        <p:nvSpPr>
          <p:cNvPr id="38" name="矩形 37">
            <a:extLst>
              <a:ext uri="{FF2B5EF4-FFF2-40B4-BE49-F238E27FC236}">
                <a16:creationId xmlns:a16="http://schemas.microsoft.com/office/drawing/2014/main" id="{2BBAFCD0-9FBE-4F38-99B2-5350BE127B78}"/>
              </a:ext>
            </a:extLst>
          </p:cNvPr>
          <p:cNvSpPr/>
          <p:nvPr/>
        </p:nvSpPr>
        <p:spPr>
          <a:xfrm>
            <a:off x="6921775" y="1321475"/>
            <a:ext cx="1978940" cy="338554"/>
          </a:xfrm>
          <a:prstGeom prst="rect">
            <a:avLst/>
          </a:prstGeom>
        </p:spPr>
        <p:txBody>
          <a:bodyPr wrap="none">
            <a:spAutoFit/>
          </a:bodyPr>
          <a:lstStyle/>
          <a:p>
            <a:r>
              <a:rPr lang="en-US" altLang="zh-CN" sz="1600" dirty="0"/>
              <a:t>Visible modality flow</a:t>
            </a:r>
            <a:endParaRPr lang="zh-CN" altLang="en-US" sz="1600" dirty="0"/>
          </a:p>
        </p:txBody>
      </p:sp>
      <p:cxnSp>
        <p:nvCxnSpPr>
          <p:cNvPr id="39" name="直接箭头连接符 38">
            <a:extLst>
              <a:ext uri="{FF2B5EF4-FFF2-40B4-BE49-F238E27FC236}">
                <a16:creationId xmlns:a16="http://schemas.microsoft.com/office/drawing/2014/main" id="{2F67CB65-92CD-46E6-B805-F98AAB065854}"/>
              </a:ext>
            </a:extLst>
          </p:cNvPr>
          <p:cNvCxnSpPr>
            <a:cxnSpLocks/>
          </p:cNvCxnSpPr>
          <p:nvPr/>
        </p:nvCxnSpPr>
        <p:spPr>
          <a:xfrm>
            <a:off x="6694394" y="1495983"/>
            <a:ext cx="2770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1BB2544-FC99-4B44-B2A9-3EA199E54ECB}"/>
              </a:ext>
            </a:extLst>
          </p:cNvPr>
          <p:cNvCxnSpPr>
            <a:cxnSpLocks/>
          </p:cNvCxnSpPr>
          <p:nvPr/>
        </p:nvCxnSpPr>
        <p:spPr>
          <a:xfrm flipV="1">
            <a:off x="4291900" y="1478281"/>
            <a:ext cx="257592" cy="4964"/>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grpSp>
        <p:nvGrpSpPr>
          <p:cNvPr id="49" name="组合 48">
            <a:extLst>
              <a:ext uri="{FF2B5EF4-FFF2-40B4-BE49-F238E27FC236}">
                <a16:creationId xmlns:a16="http://schemas.microsoft.com/office/drawing/2014/main" id="{9ACBF9C0-7784-4287-9C15-4DD49B49E57D}"/>
              </a:ext>
            </a:extLst>
          </p:cNvPr>
          <p:cNvGrpSpPr/>
          <p:nvPr/>
        </p:nvGrpSpPr>
        <p:grpSpPr>
          <a:xfrm>
            <a:off x="3127942" y="3399482"/>
            <a:ext cx="316219" cy="896638"/>
            <a:chOff x="4798591" y="2043430"/>
            <a:chExt cx="1550948" cy="4397702"/>
          </a:xfrm>
        </p:grpSpPr>
        <p:pic>
          <p:nvPicPr>
            <p:cNvPr id="34" name="图片 33">
              <a:extLst>
                <a:ext uri="{FF2B5EF4-FFF2-40B4-BE49-F238E27FC236}">
                  <a16:creationId xmlns:a16="http://schemas.microsoft.com/office/drawing/2014/main" id="{58DDF14E-716B-40BF-AA5A-2E727A8C94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6424" y="2043430"/>
              <a:ext cx="1494199" cy="4397702"/>
            </a:xfrm>
            <a:prstGeom prst="rect">
              <a:avLst/>
            </a:prstGeom>
          </p:spPr>
        </p:pic>
        <p:cxnSp>
          <p:nvCxnSpPr>
            <p:cNvPr id="42" name="直接连接符 41">
              <a:extLst>
                <a:ext uri="{FF2B5EF4-FFF2-40B4-BE49-F238E27FC236}">
                  <a16:creationId xmlns:a16="http://schemas.microsoft.com/office/drawing/2014/main" id="{7AE7DFB6-682D-474B-B86E-7F9044589AF5}"/>
                </a:ext>
              </a:extLst>
            </p:cNvPr>
            <p:cNvCxnSpPr>
              <a:cxnSpLocks/>
            </p:cNvCxnSpPr>
            <p:nvPr/>
          </p:nvCxnSpPr>
          <p:spPr>
            <a:xfrm>
              <a:off x="4798591" y="2667786"/>
              <a:ext cx="1532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159A957-E256-40BD-9111-5329A284EC75}"/>
                </a:ext>
              </a:extLst>
            </p:cNvPr>
            <p:cNvCxnSpPr>
              <a:cxnSpLocks/>
            </p:cNvCxnSpPr>
            <p:nvPr/>
          </p:nvCxnSpPr>
          <p:spPr>
            <a:xfrm>
              <a:off x="4817507" y="3429000"/>
              <a:ext cx="1532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C8FAD06-5407-4BB0-A430-E47E0CEF8E81}"/>
                </a:ext>
              </a:extLst>
            </p:cNvPr>
            <p:cNvCxnSpPr>
              <a:cxnSpLocks/>
            </p:cNvCxnSpPr>
            <p:nvPr/>
          </p:nvCxnSpPr>
          <p:spPr>
            <a:xfrm>
              <a:off x="4817507" y="4217143"/>
              <a:ext cx="1532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1BB1F38-087C-43AC-84DD-342D7EE398A7}"/>
                </a:ext>
              </a:extLst>
            </p:cNvPr>
            <p:cNvCxnSpPr>
              <a:cxnSpLocks/>
            </p:cNvCxnSpPr>
            <p:nvPr/>
          </p:nvCxnSpPr>
          <p:spPr>
            <a:xfrm>
              <a:off x="4817507" y="4944787"/>
              <a:ext cx="1532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BC16579-48F6-4F60-B0AA-5CC6C115DC88}"/>
                </a:ext>
              </a:extLst>
            </p:cNvPr>
            <p:cNvCxnSpPr>
              <a:cxnSpLocks/>
            </p:cNvCxnSpPr>
            <p:nvPr/>
          </p:nvCxnSpPr>
          <p:spPr>
            <a:xfrm>
              <a:off x="4817507" y="5688134"/>
              <a:ext cx="1532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组合 65">
            <a:extLst>
              <a:ext uri="{FF2B5EF4-FFF2-40B4-BE49-F238E27FC236}">
                <a16:creationId xmlns:a16="http://schemas.microsoft.com/office/drawing/2014/main" id="{08DA2241-6527-4216-8556-F6F16C06E9F3}"/>
              </a:ext>
            </a:extLst>
          </p:cNvPr>
          <p:cNvGrpSpPr/>
          <p:nvPr/>
        </p:nvGrpSpPr>
        <p:grpSpPr>
          <a:xfrm>
            <a:off x="2629949" y="3607620"/>
            <a:ext cx="254063" cy="961434"/>
            <a:chOff x="6553145" y="2086462"/>
            <a:chExt cx="1162110" cy="4397702"/>
          </a:xfrm>
        </p:grpSpPr>
        <p:pic>
          <p:nvPicPr>
            <p:cNvPr id="50" name="图片 49">
              <a:extLst>
                <a:ext uri="{FF2B5EF4-FFF2-40B4-BE49-F238E27FC236}">
                  <a16:creationId xmlns:a16="http://schemas.microsoft.com/office/drawing/2014/main" id="{CA01E307-EE57-43D8-9707-13362047B08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53145" y="2086462"/>
              <a:ext cx="1126603" cy="4397702"/>
            </a:xfrm>
            <a:prstGeom prst="rect">
              <a:avLst/>
            </a:prstGeom>
          </p:spPr>
        </p:pic>
        <p:cxnSp>
          <p:nvCxnSpPr>
            <p:cNvPr id="51" name="直接连接符 50">
              <a:extLst>
                <a:ext uri="{FF2B5EF4-FFF2-40B4-BE49-F238E27FC236}">
                  <a16:creationId xmlns:a16="http://schemas.microsoft.com/office/drawing/2014/main" id="{161CBC79-A9EB-4AAC-991D-3EF42C9DF551}"/>
                </a:ext>
              </a:extLst>
            </p:cNvPr>
            <p:cNvCxnSpPr>
              <a:cxnSpLocks/>
            </p:cNvCxnSpPr>
            <p:nvPr/>
          </p:nvCxnSpPr>
          <p:spPr>
            <a:xfrm>
              <a:off x="6553145" y="2667786"/>
              <a:ext cx="112660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BB38AD7-482E-4CE1-8ADE-B8328471BDD0}"/>
                </a:ext>
              </a:extLst>
            </p:cNvPr>
            <p:cNvCxnSpPr>
              <a:cxnSpLocks/>
            </p:cNvCxnSpPr>
            <p:nvPr/>
          </p:nvCxnSpPr>
          <p:spPr>
            <a:xfrm>
              <a:off x="6553145" y="3429000"/>
              <a:ext cx="112660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DA966DD-1BA2-4133-9DE6-080E31B7C3D8}"/>
                </a:ext>
              </a:extLst>
            </p:cNvPr>
            <p:cNvCxnSpPr>
              <a:cxnSpLocks/>
            </p:cNvCxnSpPr>
            <p:nvPr/>
          </p:nvCxnSpPr>
          <p:spPr>
            <a:xfrm>
              <a:off x="6588652" y="4286414"/>
              <a:ext cx="112660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77B7B3B-0A3A-4D92-BD15-970F5597E9D5}"/>
                </a:ext>
              </a:extLst>
            </p:cNvPr>
            <p:cNvCxnSpPr>
              <a:cxnSpLocks/>
            </p:cNvCxnSpPr>
            <p:nvPr/>
          </p:nvCxnSpPr>
          <p:spPr>
            <a:xfrm>
              <a:off x="6553145" y="4944786"/>
              <a:ext cx="112660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5E3EAE4-ACB7-4842-9194-F5B4EB22842C}"/>
                </a:ext>
              </a:extLst>
            </p:cNvPr>
            <p:cNvCxnSpPr>
              <a:cxnSpLocks/>
            </p:cNvCxnSpPr>
            <p:nvPr/>
          </p:nvCxnSpPr>
          <p:spPr>
            <a:xfrm>
              <a:off x="6553145" y="5688134"/>
              <a:ext cx="112660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0" name="连接符: 肘形 69">
            <a:extLst>
              <a:ext uri="{FF2B5EF4-FFF2-40B4-BE49-F238E27FC236}">
                <a16:creationId xmlns:a16="http://schemas.microsoft.com/office/drawing/2014/main" id="{A5F0BC71-AFF5-41E7-AAFB-40095C86182B}"/>
              </a:ext>
            </a:extLst>
          </p:cNvPr>
          <p:cNvCxnSpPr>
            <a:cxnSpLocks/>
          </p:cNvCxnSpPr>
          <p:nvPr/>
        </p:nvCxnSpPr>
        <p:spPr>
          <a:xfrm flipV="1">
            <a:off x="1683156" y="3515521"/>
            <a:ext cx="1452499" cy="820163"/>
          </a:xfrm>
          <a:prstGeom prst="bentConnector3">
            <a:avLst>
              <a:gd name="adj1" fmla="val 50000"/>
            </a:avLst>
          </a:prstGeom>
          <a:ln w="1905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4" name="直接箭头连接符 83">
            <a:extLst>
              <a:ext uri="{FF2B5EF4-FFF2-40B4-BE49-F238E27FC236}">
                <a16:creationId xmlns:a16="http://schemas.microsoft.com/office/drawing/2014/main" id="{9D624432-8B09-47C2-B3B0-B7F24BD66E76}"/>
              </a:ext>
            </a:extLst>
          </p:cNvPr>
          <p:cNvCxnSpPr>
            <a:cxnSpLocks/>
          </p:cNvCxnSpPr>
          <p:nvPr/>
        </p:nvCxnSpPr>
        <p:spPr>
          <a:xfrm>
            <a:off x="810148" y="2794162"/>
            <a:ext cx="31534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矩形 151">
            <a:extLst>
              <a:ext uri="{FF2B5EF4-FFF2-40B4-BE49-F238E27FC236}">
                <a16:creationId xmlns:a16="http://schemas.microsoft.com/office/drawing/2014/main" id="{81BE1C80-867B-4275-B773-0817FE8740C6}"/>
              </a:ext>
            </a:extLst>
          </p:cNvPr>
          <p:cNvSpPr/>
          <p:nvPr/>
        </p:nvSpPr>
        <p:spPr>
          <a:xfrm>
            <a:off x="5171402" y="2335810"/>
            <a:ext cx="273824" cy="435789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600" dirty="0">
                <a:solidFill>
                  <a:schemeClr val="tx1"/>
                </a:solidFill>
              </a:rPr>
              <a:t>Alignment</a:t>
            </a:r>
            <a:endParaRPr lang="zh-CN" altLang="en-US" sz="1600" dirty="0">
              <a:solidFill>
                <a:schemeClr val="tx1"/>
              </a:solidFill>
            </a:endParaRPr>
          </a:p>
        </p:txBody>
      </p:sp>
      <p:sp>
        <p:nvSpPr>
          <p:cNvPr id="155" name="矩形 154">
            <a:extLst>
              <a:ext uri="{FF2B5EF4-FFF2-40B4-BE49-F238E27FC236}">
                <a16:creationId xmlns:a16="http://schemas.microsoft.com/office/drawing/2014/main" id="{A3D56273-C1C8-440B-9583-5B3D4A6A69BB}"/>
              </a:ext>
            </a:extLst>
          </p:cNvPr>
          <p:cNvSpPr/>
          <p:nvPr/>
        </p:nvSpPr>
        <p:spPr>
          <a:xfrm>
            <a:off x="5553582" y="2018942"/>
            <a:ext cx="3410315" cy="923330"/>
          </a:xfrm>
          <a:prstGeom prst="rect">
            <a:avLst/>
          </a:prstGeom>
        </p:spPr>
        <p:txBody>
          <a:bodyPr wrap="square">
            <a:spAutoFit/>
          </a:bodyPr>
          <a:lstStyle/>
          <a:p>
            <a:pPr marL="342900" indent="-342900">
              <a:buAutoNum type="arabicPeriod"/>
            </a:pPr>
            <a:r>
              <a:rPr lang="en-US" altLang="zh-CN" b="1" dirty="0"/>
              <a:t>Aggregate</a:t>
            </a:r>
            <a:r>
              <a:rPr lang="zh-CN" altLang="en-US" b="1" dirty="0"/>
              <a:t> multi-level feature</a:t>
            </a:r>
            <a:endParaRPr lang="en-US" altLang="zh-CN" b="1" dirty="0"/>
          </a:p>
          <a:p>
            <a:r>
              <a:rPr lang="en-US" altLang="zh-CN" b="1" dirty="0"/>
              <a:t>• </a:t>
            </a:r>
            <a:r>
              <a:rPr lang="en-US" altLang="zh-CN" dirty="0" err="1"/>
              <a:t>DMCF</a:t>
            </a:r>
            <a:r>
              <a:rPr lang="en-US" altLang="zh-CN" dirty="0"/>
              <a:t> (</a:t>
            </a:r>
            <a:r>
              <a:rPr lang="en-US" altLang="zh-CN" dirty="0" err="1"/>
              <a:t>Access’20</a:t>
            </a:r>
            <a:r>
              <a:rPr lang="en-US" altLang="zh-CN" dirty="0"/>
              <a:t>), </a:t>
            </a:r>
            <a:r>
              <a:rPr lang="en-US" altLang="zh-CN" dirty="0" err="1"/>
              <a:t>DEEN</a:t>
            </a:r>
            <a:r>
              <a:rPr lang="en-US" altLang="zh-CN" dirty="0"/>
              <a:t>(</a:t>
            </a:r>
            <a:r>
              <a:rPr lang="en-US" altLang="zh-CN" dirty="0" err="1"/>
              <a:t>CVPR’23</a:t>
            </a:r>
            <a:r>
              <a:rPr lang="en-US" altLang="zh-CN" dirty="0"/>
              <a:t>), etc.</a:t>
            </a:r>
          </a:p>
        </p:txBody>
      </p:sp>
      <p:sp>
        <p:nvSpPr>
          <p:cNvPr id="27" name="矩形 26">
            <a:extLst>
              <a:ext uri="{FF2B5EF4-FFF2-40B4-BE49-F238E27FC236}">
                <a16:creationId xmlns:a16="http://schemas.microsoft.com/office/drawing/2014/main" id="{7A605EE3-4451-4BBF-8207-DCF8D9DCC610}"/>
              </a:ext>
            </a:extLst>
          </p:cNvPr>
          <p:cNvSpPr/>
          <p:nvPr/>
        </p:nvSpPr>
        <p:spPr>
          <a:xfrm>
            <a:off x="3515307" y="2102925"/>
            <a:ext cx="665064" cy="646331"/>
          </a:xfrm>
          <a:prstGeom prst="rect">
            <a:avLst/>
          </a:prstGeom>
        </p:spPr>
        <p:txBody>
          <a:bodyPr wrap="square">
            <a:spAutoFit/>
          </a:bodyPr>
          <a:lstStyle/>
          <a:p>
            <a:r>
              <a:rPr lang="en-US" altLang="zh-CN" b="1" dirty="0"/>
              <a:t>• • •</a:t>
            </a:r>
          </a:p>
          <a:p>
            <a:endParaRPr lang="en-US" altLang="zh-CN" b="1" dirty="0"/>
          </a:p>
        </p:txBody>
      </p:sp>
      <p:sp>
        <p:nvSpPr>
          <p:cNvPr id="28" name="矩形 27">
            <a:extLst>
              <a:ext uri="{FF2B5EF4-FFF2-40B4-BE49-F238E27FC236}">
                <a16:creationId xmlns:a16="http://schemas.microsoft.com/office/drawing/2014/main" id="{CAB55D62-1B58-4244-BE2C-1BF1AF9BB32B}"/>
              </a:ext>
            </a:extLst>
          </p:cNvPr>
          <p:cNvSpPr/>
          <p:nvPr/>
        </p:nvSpPr>
        <p:spPr>
          <a:xfrm>
            <a:off x="1042030" y="2096635"/>
            <a:ext cx="718466" cy="307777"/>
          </a:xfrm>
          <a:prstGeom prst="rect">
            <a:avLst/>
          </a:prstGeom>
        </p:spPr>
        <p:txBody>
          <a:bodyPr wrap="none">
            <a:spAutoFit/>
          </a:bodyPr>
          <a:lstStyle/>
          <a:p>
            <a:pPr algn="ctr"/>
            <a:r>
              <a:rPr lang="en-US" altLang="zh-CN" sz="1400" dirty="0"/>
              <a:t>Stage 1</a:t>
            </a:r>
            <a:endParaRPr lang="zh-CN" altLang="en-US" sz="1400" dirty="0"/>
          </a:p>
        </p:txBody>
      </p:sp>
      <p:sp>
        <p:nvSpPr>
          <p:cNvPr id="80" name="矩形: 圆角 79">
            <a:extLst>
              <a:ext uri="{FF2B5EF4-FFF2-40B4-BE49-F238E27FC236}">
                <a16:creationId xmlns:a16="http://schemas.microsoft.com/office/drawing/2014/main" id="{C4BA57A2-D3DB-4E74-9E0B-3440E34E1311}"/>
              </a:ext>
            </a:extLst>
          </p:cNvPr>
          <p:cNvSpPr/>
          <p:nvPr/>
        </p:nvSpPr>
        <p:spPr>
          <a:xfrm>
            <a:off x="959417" y="2069412"/>
            <a:ext cx="3949467" cy="1223721"/>
          </a:xfrm>
          <a:prstGeom prst="roundRect">
            <a:avLst/>
          </a:prstGeom>
          <a:noFill/>
          <a:ln>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88" name="矩形 87">
            <a:extLst>
              <a:ext uri="{FF2B5EF4-FFF2-40B4-BE49-F238E27FC236}">
                <a16:creationId xmlns:a16="http://schemas.microsoft.com/office/drawing/2014/main" id="{F3330B03-5D75-4BBD-A294-C07DCBBF6084}"/>
              </a:ext>
            </a:extLst>
          </p:cNvPr>
          <p:cNvSpPr/>
          <p:nvPr/>
        </p:nvSpPr>
        <p:spPr>
          <a:xfrm>
            <a:off x="1744728" y="2112790"/>
            <a:ext cx="718466" cy="307777"/>
          </a:xfrm>
          <a:prstGeom prst="rect">
            <a:avLst/>
          </a:prstGeom>
        </p:spPr>
        <p:txBody>
          <a:bodyPr wrap="none">
            <a:spAutoFit/>
          </a:bodyPr>
          <a:lstStyle/>
          <a:p>
            <a:pPr algn="ctr"/>
            <a:r>
              <a:rPr lang="en-US" altLang="zh-CN" sz="1400" dirty="0"/>
              <a:t>Stage 2</a:t>
            </a:r>
            <a:endParaRPr lang="zh-CN" altLang="en-US" sz="1400" dirty="0"/>
          </a:p>
        </p:txBody>
      </p:sp>
      <p:sp>
        <p:nvSpPr>
          <p:cNvPr id="90" name="矩形 89">
            <a:extLst>
              <a:ext uri="{FF2B5EF4-FFF2-40B4-BE49-F238E27FC236}">
                <a16:creationId xmlns:a16="http://schemas.microsoft.com/office/drawing/2014/main" id="{F6222154-F2B5-4D65-B0D3-7D620B4E4BBC}"/>
              </a:ext>
            </a:extLst>
          </p:cNvPr>
          <p:cNvSpPr/>
          <p:nvPr/>
        </p:nvSpPr>
        <p:spPr>
          <a:xfrm>
            <a:off x="4090810" y="2131287"/>
            <a:ext cx="758541" cy="307777"/>
          </a:xfrm>
          <a:prstGeom prst="rect">
            <a:avLst/>
          </a:prstGeom>
        </p:spPr>
        <p:txBody>
          <a:bodyPr wrap="none">
            <a:spAutoFit/>
          </a:bodyPr>
          <a:lstStyle/>
          <a:p>
            <a:pPr algn="ctr"/>
            <a:r>
              <a:rPr lang="en-US" altLang="zh-CN" sz="1400" dirty="0"/>
              <a:t>Stage N</a:t>
            </a:r>
            <a:endParaRPr lang="zh-CN" altLang="en-US" sz="1400" dirty="0"/>
          </a:p>
        </p:txBody>
      </p:sp>
      <p:cxnSp>
        <p:nvCxnSpPr>
          <p:cNvPr id="123" name="直接箭头连接符 122">
            <a:extLst>
              <a:ext uri="{FF2B5EF4-FFF2-40B4-BE49-F238E27FC236}">
                <a16:creationId xmlns:a16="http://schemas.microsoft.com/office/drawing/2014/main" id="{1ABBBA9C-778E-46CB-A2D7-73AD5093B309}"/>
              </a:ext>
            </a:extLst>
          </p:cNvPr>
          <p:cNvCxnSpPr>
            <a:cxnSpLocks/>
          </p:cNvCxnSpPr>
          <p:nvPr/>
        </p:nvCxnSpPr>
        <p:spPr>
          <a:xfrm>
            <a:off x="1591657" y="2764774"/>
            <a:ext cx="274903" cy="23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8AA39F98-F378-4F77-A2EE-9CD5419ADA06}"/>
              </a:ext>
            </a:extLst>
          </p:cNvPr>
          <p:cNvCxnSpPr>
            <a:cxnSpLocks/>
          </p:cNvCxnSpPr>
          <p:nvPr/>
        </p:nvCxnSpPr>
        <p:spPr>
          <a:xfrm>
            <a:off x="3958720" y="2795565"/>
            <a:ext cx="237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15124FD8-2976-4CCC-B532-701767AE126D}"/>
              </a:ext>
            </a:extLst>
          </p:cNvPr>
          <p:cNvCxnSpPr>
            <a:cxnSpLocks/>
          </p:cNvCxnSpPr>
          <p:nvPr/>
        </p:nvCxnSpPr>
        <p:spPr>
          <a:xfrm>
            <a:off x="1676745" y="2781009"/>
            <a:ext cx="0" cy="38459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4" name="矩形 163">
            <a:extLst>
              <a:ext uri="{FF2B5EF4-FFF2-40B4-BE49-F238E27FC236}">
                <a16:creationId xmlns:a16="http://schemas.microsoft.com/office/drawing/2014/main" id="{FC3CA08F-73FC-411B-9DD3-B1AF55AB8074}"/>
              </a:ext>
            </a:extLst>
          </p:cNvPr>
          <p:cNvSpPr/>
          <p:nvPr/>
        </p:nvSpPr>
        <p:spPr>
          <a:xfrm>
            <a:off x="2693462" y="2118313"/>
            <a:ext cx="718466" cy="307777"/>
          </a:xfrm>
          <a:prstGeom prst="rect">
            <a:avLst/>
          </a:prstGeom>
        </p:spPr>
        <p:txBody>
          <a:bodyPr wrap="none">
            <a:spAutoFit/>
          </a:bodyPr>
          <a:lstStyle/>
          <a:p>
            <a:pPr algn="ctr"/>
            <a:r>
              <a:rPr lang="en-US" altLang="zh-CN" sz="1400" dirty="0"/>
              <a:t>Stage 3</a:t>
            </a:r>
            <a:endParaRPr lang="zh-CN" altLang="en-US" sz="1400" dirty="0"/>
          </a:p>
        </p:txBody>
      </p:sp>
      <p:cxnSp>
        <p:nvCxnSpPr>
          <p:cNvPr id="170" name="直接箭头连接符 169">
            <a:extLst>
              <a:ext uri="{FF2B5EF4-FFF2-40B4-BE49-F238E27FC236}">
                <a16:creationId xmlns:a16="http://schemas.microsoft.com/office/drawing/2014/main" id="{F2CADFAD-1FE9-4757-B7E2-0CA95A71D427}"/>
              </a:ext>
            </a:extLst>
          </p:cNvPr>
          <p:cNvCxnSpPr>
            <a:cxnSpLocks/>
          </p:cNvCxnSpPr>
          <p:nvPr/>
        </p:nvCxnSpPr>
        <p:spPr>
          <a:xfrm flipV="1">
            <a:off x="2113363" y="2787092"/>
            <a:ext cx="656665" cy="12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连接符: 肘形 183">
            <a:extLst>
              <a:ext uri="{FF2B5EF4-FFF2-40B4-BE49-F238E27FC236}">
                <a16:creationId xmlns:a16="http://schemas.microsoft.com/office/drawing/2014/main" id="{5E9C7C80-87CE-4A3A-9B46-F82FC2458006}"/>
              </a:ext>
            </a:extLst>
          </p:cNvPr>
          <p:cNvCxnSpPr>
            <a:cxnSpLocks/>
          </p:cNvCxnSpPr>
          <p:nvPr/>
        </p:nvCxnSpPr>
        <p:spPr>
          <a:xfrm flipV="1">
            <a:off x="1678045" y="2823670"/>
            <a:ext cx="712015" cy="344382"/>
          </a:xfrm>
          <a:prstGeom prst="bentConnector3">
            <a:avLst>
              <a:gd name="adj1" fmla="val 10137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a:extLst>
              <a:ext uri="{FF2B5EF4-FFF2-40B4-BE49-F238E27FC236}">
                <a16:creationId xmlns:a16="http://schemas.microsoft.com/office/drawing/2014/main" id="{872DE4D0-1F62-426E-AD55-C8F5D818734B}"/>
              </a:ext>
            </a:extLst>
          </p:cNvPr>
          <p:cNvCxnSpPr>
            <a:cxnSpLocks/>
          </p:cNvCxnSpPr>
          <p:nvPr/>
        </p:nvCxnSpPr>
        <p:spPr>
          <a:xfrm flipV="1">
            <a:off x="3083344" y="2786271"/>
            <a:ext cx="451170" cy="1427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9" name="连接符: 肘形 228">
            <a:extLst>
              <a:ext uri="{FF2B5EF4-FFF2-40B4-BE49-F238E27FC236}">
                <a16:creationId xmlns:a16="http://schemas.microsoft.com/office/drawing/2014/main" id="{E76207F5-5101-4C6A-9F94-D56A1244DE76}"/>
              </a:ext>
            </a:extLst>
          </p:cNvPr>
          <p:cNvCxnSpPr>
            <a:cxnSpLocks/>
          </p:cNvCxnSpPr>
          <p:nvPr/>
        </p:nvCxnSpPr>
        <p:spPr>
          <a:xfrm flipV="1">
            <a:off x="2588107" y="2815784"/>
            <a:ext cx="804820" cy="351117"/>
          </a:xfrm>
          <a:prstGeom prst="bentConnector3">
            <a:avLst>
              <a:gd name="adj1" fmla="val 100180"/>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8E1481B5-3D6B-4986-A8F6-A78C53DDC708}"/>
              </a:ext>
            </a:extLst>
          </p:cNvPr>
          <p:cNvCxnSpPr>
            <a:cxnSpLocks/>
          </p:cNvCxnSpPr>
          <p:nvPr/>
        </p:nvCxnSpPr>
        <p:spPr>
          <a:xfrm flipH="1">
            <a:off x="2593473" y="2792937"/>
            <a:ext cx="5820" cy="34998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7" name="直接箭头连接符 236">
            <a:extLst>
              <a:ext uri="{FF2B5EF4-FFF2-40B4-BE49-F238E27FC236}">
                <a16:creationId xmlns:a16="http://schemas.microsoft.com/office/drawing/2014/main" id="{07E63EF6-FF5E-4E50-BE2F-356B55B44852}"/>
              </a:ext>
            </a:extLst>
          </p:cNvPr>
          <p:cNvCxnSpPr>
            <a:cxnSpLocks/>
          </p:cNvCxnSpPr>
          <p:nvPr/>
        </p:nvCxnSpPr>
        <p:spPr>
          <a:xfrm>
            <a:off x="4294313" y="3766343"/>
            <a:ext cx="8844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99D98C8A-C512-4038-BFC4-F1F4EB84CE45}"/>
              </a:ext>
            </a:extLst>
          </p:cNvPr>
          <p:cNvCxnSpPr>
            <a:cxnSpLocks/>
          </p:cNvCxnSpPr>
          <p:nvPr/>
        </p:nvCxnSpPr>
        <p:spPr>
          <a:xfrm>
            <a:off x="4438006" y="4377445"/>
            <a:ext cx="740765"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grpSp>
        <p:nvGrpSpPr>
          <p:cNvPr id="276" name="组合 275">
            <a:extLst>
              <a:ext uri="{FF2B5EF4-FFF2-40B4-BE49-F238E27FC236}">
                <a16:creationId xmlns:a16="http://schemas.microsoft.com/office/drawing/2014/main" id="{1AC464A6-57A7-4CC9-A356-64531D8DAE2A}"/>
              </a:ext>
            </a:extLst>
          </p:cNvPr>
          <p:cNvGrpSpPr/>
          <p:nvPr/>
        </p:nvGrpSpPr>
        <p:grpSpPr>
          <a:xfrm>
            <a:off x="1380620" y="4154600"/>
            <a:ext cx="618741" cy="617662"/>
            <a:chOff x="1211958" y="4443387"/>
            <a:chExt cx="618741" cy="679428"/>
          </a:xfrm>
          <a:scene3d>
            <a:camera prst="isometricLeftDown"/>
            <a:lightRig rig="threePt" dir="t"/>
          </a:scene3d>
        </p:grpSpPr>
        <p:sp>
          <p:nvSpPr>
            <p:cNvPr id="274" name="矩形 273">
              <a:extLst>
                <a:ext uri="{FF2B5EF4-FFF2-40B4-BE49-F238E27FC236}">
                  <a16:creationId xmlns:a16="http://schemas.microsoft.com/office/drawing/2014/main" id="{9EB13350-1971-48CC-BE46-C4CBC7184FEB}"/>
                </a:ext>
              </a:extLst>
            </p:cNvPr>
            <p:cNvSpPr/>
            <p:nvPr/>
          </p:nvSpPr>
          <p:spPr>
            <a:xfrm>
              <a:off x="1350589" y="444338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272" name="矩形 271">
              <a:extLst>
                <a:ext uri="{FF2B5EF4-FFF2-40B4-BE49-F238E27FC236}">
                  <a16:creationId xmlns:a16="http://schemas.microsoft.com/office/drawing/2014/main" id="{23704142-40ED-4638-B9D9-A89B53BF56B5}"/>
                </a:ext>
              </a:extLst>
            </p:cNvPr>
            <p:cNvSpPr/>
            <p:nvPr/>
          </p:nvSpPr>
          <p:spPr>
            <a:xfrm>
              <a:off x="1302964" y="448883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269" name="矩形 268">
              <a:extLst>
                <a:ext uri="{FF2B5EF4-FFF2-40B4-BE49-F238E27FC236}">
                  <a16:creationId xmlns:a16="http://schemas.microsoft.com/office/drawing/2014/main" id="{C93ACACB-3617-4D6F-B55D-CABB23862E84}"/>
                </a:ext>
              </a:extLst>
            </p:cNvPr>
            <p:cNvSpPr/>
            <p:nvPr/>
          </p:nvSpPr>
          <p:spPr>
            <a:xfrm>
              <a:off x="1255762" y="453237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mc:AlternateContent xmlns:mc="http://schemas.openxmlformats.org/markup-compatibility/2006" xmlns:a14="http://schemas.microsoft.com/office/drawing/2010/main">
          <mc:Choice Requires="a14">
            <p:sp>
              <p:nvSpPr>
                <p:cNvPr id="268" name="矩形 267">
                  <a:extLst>
                    <a:ext uri="{FF2B5EF4-FFF2-40B4-BE49-F238E27FC236}">
                      <a16:creationId xmlns:a16="http://schemas.microsoft.com/office/drawing/2014/main" id="{0E920D25-79A5-425F-83F8-E35F1CB7F3F6}"/>
                    </a:ext>
                  </a:extLst>
                </p:cNvPr>
                <p:cNvSpPr/>
                <p:nvPr/>
              </p:nvSpPr>
              <p:spPr>
                <a:xfrm>
                  <a:off x="1211958" y="458830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𝐹</m:t>
                        </m:r>
                      </m:oMath>
                    </m:oMathPara>
                  </a14:m>
                  <a:endParaRPr lang="zh-CN" altLang="en-US" dirty="0">
                    <a:solidFill>
                      <a:schemeClr val="tx1"/>
                    </a:solidFill>
                  </a:endParaRPr>
                </a:p>
              </p:txBody>
            </p:sp>
          </mc:Choice>
          <mc:Fallback xmlns="">
            <p:sp>
              <p:nvSpPr>
                <p:cNvPr id="268" name="矩形 267">
                  <a:extLst>
                    <a:ext uri="{FF2B5EF4-FFF2-40B4-BE49-F238E27FC236}">
                      <a16:creationId xmlns:a16="http://schemas.microsoft.com/office/drawing/2014/main" id="{0E920D25-79A5-425F-83F8-E35F1CB7F3F6}"/>
                    </a:ext>
                  </a:extLst>
                </p:cNvPr>
                <p:cNvSpPr>
                  <a:spLocks noRot="1" noChangeAspect="1" noMove="1" noResize="1" noEditPoints="1" noAdjustHandles="1" noChangeArrowheads="1" noChangeShapeType="1" noTextEdit="1"/>
                </p:cNvSpPr>
                <p:nvPr/>
              </p:nvSpPr>
              <p:spPr>
                <a:xfrm>
                  <a:off x="1211958" y="4588303"/>
                  <a:ext cx="480110" cy="534512"/>
                </a:xfrm>
                <a:prstGeom prst="rect">
                  <a:avLst/>
                </a:prstGeom>
                <a:blipFill>
                  <a:blip r:embed="rId10"/>
                  <a:stretch>
                    <a:fillRect/>
                  </a:stretch>
                </a:blipFill>
              </p:spPr>
              <p:txBody>
                <a:bodyPr/>
                <a:lstStyle/>
                <a:p>
                  <a:r>
                    <a:rPr lang="zh-CN" altLang="en-US">
                      <a:noFill/>
                    </a:rPr>
                    <a:t> </a:t>
                  </a:r>
                </a:p>
              </p:txBody>
            </p:sp>
          </mc:Fallback>
        </mc:AlternateContent>
      </p:grpSp>
      <p:cxnSp>
        <p:nvCxnSpPr>
          <p:cNvPr id="290" name="连接符: 肘形 289">
            <a:extLst>
              <a:ext uri="{FF2B5EF4-FFF2-40B4-BE49-F238E27FC236}">
                <a16:creationId xmlns:a16="http://schemas.microsoft.com/office/drawing/2014/main" id="{EDE73C68-7BA1-4C57-B430-B77D808AE588}"/>
              </a:ext>
            </a:extLst>
          </p:cNvPr>
          <p:cNvCxnSpPr>
            <a:cxnSpLocks/>
            <a:stCxn id="31" idx="3"/>
            <a:endCxn id="268" idx="1"/>
          </p:cNvCxnSpPr>
          <p:nvPr/>
        </p:nvCxnSpPr>
        <p:spPr>
          <a:xfrm flipH="1">
            <a:off x="1380620" y="3627697"/>
            <a:ext cx="700988" cy="901605"/>
          </a:xfrm>
          <a:prstGeom prst="bentConnector5">
            <a:avLst>
              <a:gd name="adj1" fmla="val -19822"/>
              <a:gd name="adj2" fmla="val 44141"/>
              <a:gd name="adj3" fmla="val 13261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接箭头连接符 306">
            <a:extLst>
              <a:ext uri="{FF2B5EF4-FFF2-40B4-BE49-F238E27FC236}">
                <a16:creationId xmlns:a16="http://schemas.microsoft.com/office/drawing/2014/main" id="{3104E7B6-66A8-4E74-988C-E310D782130A}"/>
              </a:ext>
            </a:extLst>
          </p:cNvPr>
          <p:cNvCxnSpPr>
            <a:cxnSpLocks/>
          </p:cNvCxnSpPr>
          <p:nvPr/>
        </p:nvCxnSpPr>
        <p:spPr>
          <a:xfrm>
            <a:off x="1918811" y="4681835"/>
            <a:ext cx="32525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8" name="组合 407">
            <a:extLst>
              <a:ext uri="{FF2B5EF4-FFF2-40B4-BE49-F238E27FC236}">
                <a16:creationId xmlns:a16="http://schemas.microsoft.com/office/drawing/2014/main" id="{259A0181-8C71-4173-AE15-5D566864B103}"/>
              </a:ext>
            </a:extLst>
          </p:cNvPr>
          <p:cNvGrpSpPr/>
          <p:nvPr/>
        </p:nvGrpSpPr>
        <p:grpSpPr>
          <a:xfrm>
            <a:off x="3941399" y="3439542"/>
            <a:ext cx="574354" cy="523742"/>
            <a:chOff x="2542445" y="5243024"/>
            <a:chExt cx="574354" cy="523742"/>
          </a:xfrm>
        </p:grpSpPr>
        <p:sp>
          <p:nvSpPr>
            <p:cNvPr id="389" name="矩形 388">
              <a:extLst>
                <a:ext uri="{FF2B5EF4-FFF2-40B4-BE49-F238E27FC236}">
                  <a16:creationId xmlns:a16="http://schemas.microsoft.com/office/drawing/2014/main" id="{4F0277FD-4907-42E5-AFE7-F7CF95515A4A}"/>
                </a:ext>
              </a:extLst>
            </p:cNvPr>
            <p:cNvSpPr/>
            <p:nvPr/>
          </p:nvSpPr>
          <p:spPr>
            <a:xfrm>
              <a:off x="2636689" y="5243024"/>
              <a:ext cx="480110" cy="485920"/>
            </a:xfrm>
            <a:prstGeom prst="rect">
              <a:avLst/>
            </a:prstGeom>
            <a:solidFill>
              <a:schemeClr val="accent1">
                <a:lumMod val="40000"/>
                <a:lumOff val="60000"/>
              </a:schemeClr>
            </a:solidFill>
            <a:ln>
              <a:solidFill>
                <a:schemeClr val="accent1"/>
              </a:solidFill>
            </a:ln>
            <a:scene3d>
              <a:camera prst="isometricLeftDown"/>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i="1" dirty="0">
                  <a:solidFill>
                    <a:schemeClr val="tx1"/>
                  </a:solidFill>
                  <a:latin typeface="Cambria Math" panose="02040503050406030204" pitchFamily="18" charset="0"/>
                </a:rPr>
                <a:t>F</a:t>
              </a:r>
              <a:endParaRPr lang="zh-CN" altLang="en-US" i="1" dirty="0">
                <a:solidFill>
                  <a:schemeClr val="tx1"/>
                </a:solidFill>
                <a:latin typeface="Cambria Math" panose="02040503050406030204" pitchFamily="18" charset="0"/>
              </a:endParaRPr>
            </a:p>
          </p:txBody>
        </p:sp>
        <p:sp>
          <p:nvSpPr>
            <p:cNvPr id="390" name="矩形 389">
              <a:extLst>
                <a:ext uri="{FF2B5EF4-FFF2-40B4-BE49-F238E27FC236}">
                  <a16:creationId xmlns:a16="http://schemas.microsoft.com/office/drawing/2014/main" id="{4FE7FD8F-5826-4516-BC92-11AFBA0D130B}"/>
                </a:ext>
              </a:extLst>
            </p:cNvPr>
            <p:cNvSpPr/>
            <p:nvPr/>
          </p:nvSpPr>
          <p:spPr>
            <a:xfrm>
              <a:off x="2600732" y="5258423"/>
              <a:ext cx="480110" cy="485920"/>
            </a:xfrm>
            <a:prstGeom prst="rect">
              <a:avLst/>
            </a:prstGeom>
            <a:solidFill>
              <a:srgbClr val="4F81BD"/>
            </a:solidFill>
            <a:ln>
              <a:solidFill>
                <a:schemeClr val="accent1"/>
              </a:solidFill>
            </a:ln>
            <a:scene3d>
              <a:camera prst="isometricLeftDown"/>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i="1" dirty="0">
                  <a:solidFill>
                    <a:schemeClr val="tx1"/>
                  </a:solidFill>
                  <a:latin typeface="Cambria Math" panose="02040503050406030204" pitchFamily="18" charset="0"/>
                </a:rPr>
                <a:t>F</a:t>
              </a:r>
              <a:endParaRPr lang="zh-CN" altLang="en-US" i="1" dirty="0">
                <a:solidFill>
                  <a:schemeClr val="tx1"/>
                </a:solidFill>
                <a:latin typeface="Cambria Math" panose="02040503050406030204" pitchFamily="18" charset="0"/>
              </a:endParaRPr>
            </a:p>
          </p:txBody>
        </p:sp>
        <p:sp>
          <p:nvSpPr>
            <p:cNvPr id="391" name="矩形 390">
              <a:extLst>
                <a:ext uri="{FF2B5EF4-FFF2-40B4-BE49-F238E27FC236}">
                  <a16:creationId xmlns:a16="http://schemas.microsoft.com/office/drawing/2014/main" id="{B8B53E76-F169-4C2A-B20B-488F4718952E}"/>
                </a:ext>
              </a:extLst>
            </p:cNvPr>
            <p:cNvSpPr/>
            <p:nvPr/>
          </p:nvSpPr>
          <p:spPr>
            <a:xfrm>
              <a:off x="2574817" y="5265447"/>
              <a:ext cx="480110" cy="485920"/>
            </a:xfrm>
            <a:prstGeom prst="rect">
              <a:avLst/>
            </a:prstGeom>
            <a:solidFill>
              <a:schemeClr val="accent1">
                <a:lumMod val="40000"/>
                <a:lumOff val="60000"/>
              </a:schemeClr>
            </a:solidFill>
            <a:ln>
              <a:solidFill>
                <a:schemeClr val="accent1"/>
              </a:solidFill>
            </a:ln>
            <a:scene3d>
              <a:camera prst="isometricLeftDown"/>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i="1" dirty="0">
                  <a:solidFill>
                    <a:schemeClr val="tx1"/>
                  </a:solidFill>
                  <a:latin typeface="Cambria Math" panose="02040503050406030204" pitchFamily="18" charset="0"/>
                </a:rPr>
                <a:t>F</a:t>
              </a:r>
              <a:endParaRPr lang="zh-CN" altLang="en-US" i="1"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92" name="矩形 391">
                  <a:extLst>
                    <a:ext uri="{FF2B5EF4-FFF2-40B4-BE49-F238E27FC236}">
                      <a16:creationId xmlns:a16="http://schemas.microsoft.com/office/drawing/2014/main" id="{B92C0A7A-5746-4651-9375-4F7740EB7877}"/>
                    </a:ext>
                  </a:extLst>
                </p:cNvPr>
                <p:cNvSpPr/>
                <p:nvPr/>
              </p:nvSpPr>
              <p:spPr>
                <a:xfrm>
                  <a:off x="2542445" y="5280846"/>
                  <a:ext cx="480110" cy="485920"/>
                </a:xfrm>
                <a:prstGeom prst="rect">
                  <a:avLst/>
                </a:prstGeom>
                <a:solidFill>
                  <a:srgbClr val="4F81BD"/>
                </a:solidFill>
                <a:ln>
                  <a:solidFill>
                    <a:schemeClr val="accent1"/>
                  </a:solidFill>
                </a:ln>
                <a:scene3d>
                  <a:camera prst="isometricLeftDown"/>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a:rPr lang="en-US" altLang="zh-CN" b="0" i="1" dirty="0" smtClean="0">
                                <a:solidFill>
                                  <a:schemeClr val="tx1"/>
                                </a:solidFill>
                                <a:latin typeface="Cambria Math" panose="02040503050406030204" pitchFamily="18" charset="0"/>
                              </a:rPr>
                              <m:t>𝑝</m:t>
                            </m:r>
                          </m:sub>
                        </m:sSub>
                      </m:oMath>
                    </m:oMathPara>
                  </a14:m>
                  <a:endParaRPr lang="zh-CN" altLang="en-US" i="1" dirty="0">
                    <a:solidFill>
                      <a:schemeClr val="tx1"/>
                    </a:solidFill>
                    <a:latin typeface="Cambria Math" panose="02040503050406030204" pitchFamily="18" charset="0"/>
                  </a:endParaRPr>
                </a:p>
              </p:txBody>
            </p:sp>
          </mc:Choice>
          <mc:Fallback xmlns="">
            <p:sp>
              <p:nvSpPr>
                <p:cNvPr id="392" name="矩形 391">
                  <a:extLst>
                    <a:ext uri="{FF2B5EF4-FFF2-40B4-BE49-F238E27FC236}">
                      <a16:creationId xmlns:a16="http://schemas.microsoft.com/office/drawing/2014/main" id="{B92C0A7A-5746-4651-9375-4F7740EB7877}"/>
                    </a:ext>
                  </a:extLst>
                </p:cNvPr>
                <p:cNvSpPr>
                  <a:spLocks noRot="1" noChangeAspect="1" noMove="1" noResize="1" noEditPoints="1" noAdjustHandles="1" noChangeArrowheads="1" noChangeShapeType="1" noTextEdit="1"/>
                </p:cNvSpPr>
                <p:nvPr/>
              </p:nvSpPr>
              <p:spPr>
                <a:xfrm>
                  <a:off x="2542445" y="5280846"/>
                  <a:ext cx="480110" cy="485920"/>
                </a:xfrm>
                <a:prstGeom prst="rect">
                  <a:avLst/>
                </a:prstGeom>
                <a:blipFill>
                  <a:blip r:embed="rId11"/>
                  <a:stretch>
                    <a:fillRect/>
                  </a:stretch>
                </a:blipFill>
                <a:ln>
                  <a:solidFill>
                    <a:schemeClr val="accent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6" name="矩形 405">
                <a:extLst>
                  <a:ext uri="{FF2B5EF4-FFF2-40B4-BE49-F238E27FC236}">
                    <a16:creationId xmlns:a16="http://schemas.microsoft.com/office/drawing/2014/main" id="{499C5990-1005-4C23-B6B7-76C438F009EF}"/>
                  </a:ext>
                </a:extLst>
              </p:cNvPr>
              <p:cNvSpPr/>
              <p:nvPr/>
            </p:nvSpPr>
            <p:spPr>
              <a:xfrm>
                <a:off x="3942320" y="4074007"/>
                <a:ext cx="480110" cy="485920"/>
              </a:xfrm>
              <a:prstGeom prst="rect">
                <a:avLst/>
              </a:prstGeom>
              <a:scene3d>
                <a:camera prst="isometricLeft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a:rPr lang="en-US" altLang="zh-CN" b="0" i="1" dirty="0" smtClean="0">
                              <a:solidFill>
                                <a:schemeClr val="tx1"/>
                              </a:solidFill>
                              <a:latin typeface="Cambria Math" panose="02040503050406030204" pitchFamily="18" charset="0"/>
                            </a:rPr>
                            <m:t>𝑝</m:t>
                          </m:r>
                        </m:sub>
                      </m:sSub>
                    </m:oMath>
                  </m:oMathPara>
                </a14:m>
                <a:endParaRPr lang="zh-CN" altLang="en-US" dirty="0">
                  <a:solidFill>
                    <a:schemeClr val="tx1"/>
                  </a:solidFill>
                </a:endParaRPr>
              </a:p>
            </p:txBody>
          </p:sp>
        </mc:Choice>
        <mc:Fallback xmlns="">
          <p:sp>
            <p:nvSpPr>
              <p:cNvPr id="406" name="矩形 405">
                <a:extLst>
                  <a:ext uri="{FF2B5EF4-FFF2-40B4-BE49-F238E27FC236}">
                    <a16:creationId xmlns:a16="http://schemas.microsoft.com/office/drawing/2014/main" id="{499C5990-1005-4C23-B6B7-76C438F009EF}"/>
                  </a:ext>
                </a:extLst>
              </p:cNvPr>
              <p:cNvSpPr>
                <a:spLocks noRot="1" noChangeAspect="1" noMove="1" noResize="1" noEditPoints="1" noAdjustHandles="1" noChangeArrowheads="1" noChangeShapeType="1" noTextEdit="1"/>
              </p:cNvSpPr>
              <p:nvPr/>
            </p:nvSpPr>
            <p:spPr>
              <a:xfrm>
                <a:off x="3942320" y="4074007"/>
                <a:ext cx="480110" cy="485920"/>
              </a:xfrm>
              <a:prstGeom prst="rect">
                <a:avLst/>
              </a:prstGeom>
              <a:blipFill>
                <a:blip r:embed="rId4"/>
                <a:stretch>
                  <a:fillRect/>
                </a:stretch>
              </a:blipFill>
            </p:spPr>
            <p:txBody>
              <a:bodyPr/>
              <a:lstStyle/>
              <a:p>
                <a:r>
                  <a:rPr lang="zh-CN" altLang="en-US">
                    <a:noFill/>
                  </a:rPr>
                  <a:t> </a:t>
                </a:r>
              </a:p>
            </p:txBody>
          </p:sp>
        </mc:Fallback>
      </mc:AlternateContent>
      <p:grpSp>
        <p:nvGrpSpPr>
          <p:cNvPr id="420" name="组合 419">
            <a:extLst>
              <a:ext uri="{FF2B5EF4-FFF2-40B4-BE49-F238E27FC236}">
                <a16:creationId xmlns:a16="http://schemas.microsoft.com/office/drawing/2014/main" id="{6F90C877-8FF8-4881-BE22-D0D2118BD1F9}"/>
              </a:ext>
            </a:extLst>
          </p:cNvPr>
          <p:cNvGrpSpPr/>
          <p:nvPr/>
        </p:nvGrpSpPr>
        <p:grpSpPr>
          <a:xfrm>
            <a:off x="1052214" y="2429644"/>
            <a:ext cx="618741" cy="617662"/>
            <a:chOff x="1211958" y="4443387"/>
            <a:chExt cx="618741" cy="679428"/>
          </a:xfrm>
          <a:scene3d>
            <a:camera prst="isometricLeftDown"/>
            <a:lightRig rig="threePt" dir="t"/>
          </a:scene3d>
        </p:grpSpPr>
        <p:sp>
          <p:nvSpPr>
            <p:cNvPr id="421" name="矩形 420">
              <a:extLst>
                <a:ext uri="{FF2B5EF4-FFF2-40B4-BE49-F238E27FC236}">
                  <a16:creationId xmlns:a16="http://schemas.microsoft.com/office/drawing/2014/main" id="{733F5B2C-AA05-4E1B-AF58-DCF6FC0DDBF9}"/>
                </a:ext>
              </a:extLst>
            </p:cNvPr>
            <p:cNvSpPr/>
            <p:nvPr/>
          </p:nvSpPr>
          <p:spPr>
            <a:xfrm>
              <a:off x="1350589" y="444338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22" name="矩形 421">
              <a:extLst>
                <a:ext uri="{FF2B5EF4-FFF2-40B4-BE49-F238E27FC236}">
                  <a16:creationId xmlns:a16="http://schemas.microsoft.com/office/drawing/2014/main" id="{8E37B615-1DE3-473D-ADE1-A42D914C92C2}"/>
                </a:ext>
              </a:extLst>
            </p:cNvPr>
            <p:cNvSpPr/>
            <p:nvPr/>
          </p:nvSpPr>
          <p:spPr>
            <a:xfrm>
              <a:off x="1302964" y="448883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23" name="矩形 422">
              <a:extLst>
                <a:ext uri="{FF2B5EF4-FFF2-40B4-BE49-F238E27FC236}">
                  <a16:creationId xmlns:a16="http://schemas.microsoft.com/office/drawing/2014/main" id="{D093A057-F8DA-4FC0-AFD6-ABA9F5A473F8}"/>
                </a:ext>
              </a:extLst>
            </p:cNvPr>
            <p:cNvSpPr/>
            <p:nvPr/>
          </p:nvSpPr>
          <p:spPr>
            <a:xfrm>
              <a:off x="1255762" y="453237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mc:AlternateContent xmlns:mc="http://schemas.openxmlformats.org/markup-compatibility/2006" xmlns:a14="http://schemas.microsoft.com/office/drawing/2010/main">
          <mc:Choice Requires="a14">
            <p:sp>
              <p:nvSpPr>
                <p:cNvPr id="424" name="矩形 423">
                  <a:extLst>
                    <a:ext uri="{FF2B5EF4-FFF2-40B4-BE49-F238E27FC236}">
                      <a16:creationId xmlns:a16="http://schemas.microsoft.com/office/drawing/2014/main" id="{24584038-79FD-4699-8FAC-9CD1265D3B01}"/>
                    </a:ext>
                  </a:extLst>
                </p:cNvPr>
                <p:cNvSpPr/>
                <p:nvPr/>
              </p:nvSpPr>
              <p:spPr>
                <a:xfrm>
                  <a:off x="1211958" y="458830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a:rPr lang="en-US" altLang="zh-CN" b="0" i="1" dirty="0"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424" name="矩形 423">
                  <a:extLst>
                    <a:ext uri="{FF2B5EF4-FFF2-40B4-BE49-F238E27FC236}">
                      <a16:creationId xmlns:a16="http://schemas.microsoft.com/office/drawing/2014/main" id="{24584038-79FD-4699-8FAC-9CD1265D3B01}"/>
                    </a:ext>
                  </a:extLst>
                </p:cNvPr>
                <p:cNvSpPr>
                  <a:spLocks noRot="1" noChangeAspect="1" noMove="1" noResize="1" noEditPoints="1" noAdjustHandles="1" noChangeArrowheads="1" noChangeShapeType="1" noTextEdit="1"/>
                </p:cNvSpPr>
                <p:nvPr/>
              </p:nvSpPr>
              <p:spPr>
                <a:xfrm>
                  <a:off x="1211958" y="4588303"/>
                  <a:ext cx="480110" cy="534512"/>
                </a:xfrm>
                <a:prstGeom prst="rect">
                  <a:avLst/>
                </a:prstGeom>
                <a:blipFill>
                  <a:blip r:embed="rId12"/>
                  <a:stretch>
                    <a:fillRect/>
                  </a:stretch>
                </a:blipFill>
              </p:spPr>
              <p:txBody>
                <a:bodyPr/>
                <a:lstStyle/>
                <a:p>
                  <a:r>
                    <a:rPr lang="zh-CN" altLang="en-US">
                      <a:noFill/>
                    </a:rPr>
                    <a:t> </a:t>
                  </a:r>
                </a:p>
              </p:txBody>
            </p:sp>
          </mc:Fallback>
        </mc:AlternateContent>
      </p:grpSp>
      <p:grpSp>
        <p:nvGrpSpPr>
          <p:cNvPr id="427" name="组合 426">
            <a:extLst>
              <a:ext uri="{FF2B5EF4-FFF2-40B4-BE49-F238E27FC236}">
                <a16:creationId xmlns:a16="http://schemas.microsoft.com/office/drawing/2014/main" id="{482042D8-BA9B-4D98-915B-FFBB1CCCB833}"/>
              </a:ext>
            </a:extLst>
          </p:cNvPr>
          <p:cNvGrpSpPr/>
          <p:nvPr/>
        </p:nvGrpSpPr>
        <p:grpSpPr>
          <a:xfrm>
            <a:off x="1780180" y="2450013"/>
            <a:ext cx="618741" cy="617662"/>
            <a:chOff x="1211958" y="4443387"/>
            <a:chExt cx="618741" cy="679428"/>
          </a:xfrm>
          <a:scene3d>
            <a:camera prst="isometricLeftDown"/>
            <a:lightRig rig="threePt" dir="t"/>
          </a:scene3d>
        </p:grpSpPr>
        <p:sp>
          <p:nvSpPr>
            <p:cNvPr id="428" name="矩形 427">
              <a:extLst>
                <a:ext uri="{FF2B5EF4-FFF2-40B4-BE49-F238E27FC236}">
                  <a16:creationId xmlns:a16="http://schemas.microsoft.com/office/drawing/2014/main" id="{BE534FF6-D139-4014-AC4A-A7E17F8F009B}"/>
                </a:ext>
              </a:extLst>
            </p:cNvPr>
            <p:cNvSpPr/>
            <p:nvPr/>
          </p:nvSpPr>
          <p:spPr>
            <a:xfrm>
              <a:off x="1350589" y="444338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29" name="矩形 428">
              <a:extLst>
                <a:ext uri="{FF2B5EF4-FFF2-40B4-BE49-F238E27FC236}">
                  <a16:creationId xmlns:a16="http://schemas.microsoft.com/office/drawing/2014/main" id="{7B9F6126-0EAA-493A-AB41-C63E30CF2513}"/>
                </a:ext>
              </a:extLst>
            </p:cNvPr>
            <p:cNvSpPr/>
            <p:nvPr/>
          </p:nvSpPr>
          <p:spPr>
            <a:xfrm>
              <a:off x="1302964" y="448883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30" name="矩形 429">
              <a:extLst>
                <a:ext uri="{FF2B5EF4-FFF2-40B4-BE49-F238E27FC236}">
                  <a16:creationId xmlns:a16="http://schemas.microsoft.com/office/drawing/2014/main" id="{2FE580C1-03C1-4EA1-BCD4-4A964DE67F76}"/>
                </a:ext>
              </a:extLst>
            </p:cNvPr>
            <p:cNvSpPr/>
            <p:nvPr/>
          </p:nvSpPr>
          <p:spPr>
            <a:xfrm>
              <a:off x="1255762" y="453237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mc:AlternateContent xmlns:mc="http://schemas.openxmlformats.org/markup-compatibility/2006" xmlns:a14="http://schemas.microsoft.com/office/drawing/2010/main">
          <mc:Choice Requires="a14">
            <p:sp>
              <p:nvSpPr>
                <p:cNvPr id="431" name="矩形 430">
                  <a:extLst>
                    <a:ext uri="{FF2B5EF4-FFF2-40B4-BE49-F238E27FC236}">
                      <a16:creationId xmlns:a16="http://schemas.microsoft.com/office/drawing/2014/main" id="{3FE7DF9E-229A-4582-8772-CA172B92FB28}"/>
                    </a:ext>
                  </a:extLst>
                </p:cNvPr>
                <p:cNvSpPr/>
                <p:nvPr/>
              </p:nvSpPr>
              <p:spPr>
                <a:xfrm>
                  <a:off x="1211958" y="458830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a:rPr lang="en-US" altLang="zh-CN" b="0" i="1" dirty="0"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431" name="矩形 430">
                  <a:extLst>
                    <a:ext uri="{FF2B5EF4-FFF2-40B4-BE49-F238E27FC236}">
                      <a16:creationId xmlns:a16="http://schemas.microsoft.com/office/drawing/2014/main" id="{3FE7DF9E-229A-4582-8772-CA172B92FB28}"/>
                    </a:ext>
                  </a:extLst>
                </p:cNvPr>
                <p:cNvSpPr>
                  <a:spLocks noRot="1" noChangeAspect="1" noMove="1" noResize="1" noEditPoints="1" noAdjustHandles="1" noChangeArrowheads="1" noChangeShapeType="1" noTextEdit="1"/>
                </p:cNvSpPr>
                <p:nvPr/>
              </p:nvSpPr>
              <p:spPr>
                <a:xfrm>
                  <a:off x="1211958" y="4588303"/>
                  <a:ext cx="480110" cy="534512"/>
                </a:xfrm>
                <a:prstGeom prst="rect">
                  <a:avLst/>
                </a:prstGeom>
                <a:blipFill>
                  <a:blip r:embed="rId13"/>
                  <a:stretch>
                    <a:fillRect/>
                  </a:stretch>
                </a:blipFill>
              </p:spPr>
              <p:txBody>
                <a:bodyPr/>
                <a:lstStyle/>
                <a:p>
                  <a:r>
                    <a:rPr lang="zh-CN" altLang="en-US">
                      <a:noFill/>
                    </a:rPr>
                    <a:t> </a:t>
                  </a:r>
                </a:p>
              </p:txBody>
            </p:sp>
          </mc:Fallback>
        </mc:AlternateContent>
      </p:grpSp>
      <p:grpSp>
        <p:nvGrpSpPr>
          <p:cNvPr id="440" name="组合 439">
            <a:extLst>
              <a:ext uri="{FF2B5EF4-FFF2-40B4-BE49-F238E27FC236}">
                <a16:creationId xmlns:a16="http://schemas.microsoft.com/office/drawing/2014/main" id="{5F3754FC-A9B3-4901-92F9-0D2308B9D043}"/>
              </a:ext>
            </a:extLst>
          </p:cNvPr>
          <p:cNvGrpSpPr/>
          <p:nvPr/>
        </p:nvGrpSpPr>
        <p:grpSpPr>
          <a:xfrm>
            <a:off x="2659165" y="2470228"/>
            <a:ext cx="618741" cy="617662"/>
            <a:chOff x="1211958" y="4443387"/>
            <a:chExt cx="618741" cy="679428"/>
          </a:xfrm>
          <a:scene3d>
            <a:camera prst="isometricLeftDown"/>
            <a:lightRig rig="threePt" dir="t"/>
          </a:scene3d>
        </p:grpSpPr>
        <p:sp>
          <p:nvSpPr>
            <p:cNvPr id="441" name="矩形 440">
              <a:extLst>
                <a:ext uri="{FF2B5EF4-FFF2-40B4-BE49-F238E27FC236}">
                  <a16:creationId xmlns:a16="http://schemas.microsoft.com/office/drawing/2014/main" id="{BB3BEF25-034C-4007-A2B6-2FFA8515351F}"/>
                </a:ext>
              </a:extLst>
            </p:cNvPr>
            <p:cNvSpPr/>
            <p:nvPr/>
          </p:nvSpPr>
          <p:spPr>
            <a:xfrm>
              <a:off x="1350589" y="444338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42" name="矩形 441">
              <a:extLst>
                <a:ext uri="{FF2B5EF4-FFF2-40B4-BE49-F238E27FC236}">
                  <a16:creationId xmlns:a16="http://schemas.microsoft.com/office/drawing/2014/main" id="{5393599B-3714-4D5F-AF92-1DAD909C475E}"/>
                </a:ext>
              </a:extLst>
            </p:cNvPr>
            <p:cNvSpPr/>
            <p:nvPr/>
          </p:nvSpPr>
          <p:spPr>
            <a:xfrm>
              <a:off x="1302964" y="448883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43" name="矩形 442">
              <a:extLst>
                <a:ext uri="{FF2B5EF4-FFF2-40B4-BE49-F238E27FC236}">
                  <a16:creationId xmlns:a16="http://schemas.microsoft.com/office/drawing/2014/main" id="{9AF603F1-71CA-4813-9335-1CEEFFBF968B}"/>
                </a:ext>
              </a:extLst>
            </p:cNvPr>
            <p:cNvSpPr/>
            <p:nvPr/>
          </p:nvSpPr>
          <p:spPr>
            <a:xfrm>
              <a:off x="1255762" y="453237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mc:AlternateContent xmlns:mc="http://schemas.openxmlformats.org/markup-compatibility/2006" xmlns:a14="http://schemas.microsoft.com/office/drawing/2010/main">
          <mc:Choice Requires="a14">
            <p:sp>
              <p:nvSpPr>
                <p:cNvPr id="444" name="矩形 443">
                  <a:extLst>
                    <a:ext uri="{FF2B5EF4-FFF2-40B4-BE49-F238E27FC236}">
                      <a16:creationId xmlns:a16="http://schemas.microsoft.com/office/drawing/2014/main" id="{AF18DE54-20C8-4F50-8BDD-970A2DC4A5C2}"/>
                    </a:ext>
                  </a:extLst>
                </p:cNvPr>
                <p:cNvSpPr/>
                <p:nvPr/>
              </p:nvSpPr>
              <p:spPr>
                <a:xfrm>
                  <a:off x="1211958" y="458830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a:rPr lang="en-US" altLang="zh-CN" b="0" i="1" dirty="0"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444" name="矩形 443">
                  <a:extLst>
                    <a:ext uri="{FF2B5EF4-FFF2-40B4-BE49-F238E27FC236}">
                      <a16:creationId xmlns:a16="http://schemas.microsoft.com/office/drawing/2014/main" id="{AF18DE54-20C8-4F50-8BDD-970A2DC4A5C2}"/>
                    </a:ext>
                  </a:extLst>
                </p:cNvPr>
                <p:cNvSpPr>
                  <a:spLocks noRot="1" noChangeAspect="1" noMove="1" noResize="1" noEditPoints="1" noAdjustHandles="1" noChangeArrowheads="1" noChangeShapeType="1" noTextEdit="1"/>
                </p:cNvSpPr>
                <p:nvPr/>
              </p:nvSpPr>
              <p:spPr>
                <a:xfrm>
                  <a:off x="1211958" y="4588303"/>
                  <a:ext cx="480110" cy="534512"/>
                </a:xfrm>
                <a:prstGeom prst="rect">
                  <a:avLst/>
                </a:prstGeom>
                <a:blipFill>
                  <a:blip r:embed="rId14"/>
                  <a:stretch>
                    <a:fillRect/>
                  </a:stretch>
                </a:blipFill>
              </p:spPr>
              <p:txBody>
                <a:bodyPr/>
                <a:lstStyle/>
                <a:p>
                  <a:r>
                    <a:rPr lang="zh-CN" altLang="en-US">
                      <a:noFill/>
                    </a:rPr>
                    <a:t> </a:t>
                  </a:r>
                </a:p>
              </p:txBody>
            </p:sp>
          </mc:Fallback>
        </mc:AlternateContent>
      </p:grpSp>
      <p:grpSp>
        <p:nvGrpSpPr>
          <p:cNvPr id="445" name="组合 444">
            <a:extLst>
              <a:ext uri="{FF2B5EF4-FFF2-40B4-BE49-F238E27FC236}">
                <a16:creationId xmlns:a16="http://schemas.microsoft.com/office/drawing/2014/main" id="{8B2BE81C-36B8-4D18-BC5F-A2088F804839}"/>
              </a:ext>
            </a:extLst>
          </p:cNvPr>
          <p:cNvGrpSpPr/>
          <p:nvPr/>
        </p:nvGrpSpPr>
        <p:grpSpPr>
          <a:xfrm>
            <a:off x="4075312" y="2474797"/>
            <a:ext cx="618741" cy="617662"/>
            <a:chOff x="1211958" y="4443387"/>
            <a:chExt cx="618741" cy="679428"/>
          </a:xfrm>
          <a:scene3d>
            <a:camera prst="isometricLeftDown"/>
            <a:lightRig rig="threePt" dir="t"/>
          </a:scene3d>
        </p:grpSpPr>
        <p:sp>
          <p:nvSpPr>
            <p:cNvPr id="446" name="矩形 445">
              <a:extLst>
                <a:ext uri="{FF2B5EF4-FFF2-40B4-BE49-F238E27FC236}">
                  <a16:creationId xmlns:a16="http://schemas.microsoft.com/office/drawing/2014/main" id="{2FDEDD94-37D5-4E89-BE59-0DA9D5E80216}"/>
                </a:ext>
              </a:extLst>
            </p:cNvPr>
            <p:cNvSpPr/>
            <p:nvPr/>
          </p:nvSpPr>
          <p:spPr>
            <a:xfrm>
              <a:off x="1350589" y="444338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47" name="矩形 446">
              <a:extLst>
                <a:ext uri="{FF2B5EF4-FFF2-40B4-BE49-F238E27FC236}">
                  <a16:creationId xmlns:a16="http://schemas.microsoft.com/office/drawing/2014/main" id="{44ABF71F-0131-49C8-97C7-4BF4741133B2}"/>
                </a:ext>
              </a:extLst>
            </p:cNvPr>
            <p:cNvSpPr/>
            <p:nvPr/>
          </p:nvSpPr>
          <p:spPr>
            <a:xfrm>
              <a:off x="1302964" y="448883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48" name="矩形 447">
              <a:extLst>
                <a:ext uri="{FF2B5EF4-FFF2-40B4-BE49-F238E27FC236}">
                  <a16:creationId xmlns:a16="http://schemas.microsoft.com/office/drawing/2014/main" id="{62301ECB-8EAC-4F63-AC7D-EE684EDCA31F}"/>
                </a:ext>
              </a:extLst>
            </p:cNvPr>
            <p:cNvSpPr/>
            <p:nvPr/>
          </p:nvSpPr>
          <p:spPr>
            <a:xfrm>
              <a:off x="1255762" y="453237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mc:AlternateContent xmlns:mc="http://schemas.openxmlformats.org/markup-compatibility/2006" xmlns:a14="http://schemas.microsoft.com/office/drawing/2010/main">
          <mc:Choice Requires="a14">
            <p:sp>
              <p:nvSpPr>
                <p:cNvPr id="449" name="矩形 448">
                  <a:extLst>
                    <a:ext uri="{FF2B5EF4-FFF2-40B4-BE49-F238E27FC236}">
                      <a16:creationId xmlns:a16="http://schemas.microsoft.com/office/drawing/2014/main" id="{D035619D-70A5-41D2-ABF4-6DFD9E28ED87}"/>
                    </a:ext>
                  </a:extLst>
                </p:cNvPr>
                <p:cNvSpPr/>
                <p:nvPr/>
              </p:nvSpPr>
              <p:spPr>
                <a:xfrm>
                  <a:off x="1211958" y="458830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a:rPr lang="en-US" altLang="zh-CN" b="0" i="1" dirty="0" smtClean="0">
                                <a:solidFill>
                                  <a:schemeClr val="tx1"/>
                                </a:solidFill>
                                <a:latin typeface="Cambria Math" panose="02040503050406030204" pitchFamily="18" charset="0"/>
                              </a:rPr>
                              <m:t>𝑁</m:t>
                            </m:r>
                          </m:sub>
                        </m:sSub>
                      </m:oMath>
                    </m:oMathPara>
                  </a14:m>
                  <a:endParaRPr lang="zh-CN" altLang="en-US" dirty="0">
                    <a:solidFill>
                      <a:schemeClr val="tx1"/>
                    </a:solidFill>
                  </a:endParaRPr>
                </a:p>
              </p:txBody>
            </p:sp>
          </mc:Choice>
          <mc:Fallback xmlns="">
            <p:sp>
              <p:nvSpPr>
                <p:cNvPr id="449" name="矩形 448">
                  <a:extLst>
                    <a:ext uri="{FF2B5EF4-FFF2-40B4-BE49-F238E27FC236}">
                      <a16:creationId xmlns:a16="http://schemas.microsoft.com/office/drawing/2014/main" id="{D035619D-70A5-41D2-ABF4-6DFD9E28ED87}"/>
                    </a:ext>
                  </a:extLst>
                </p:cNvPr>
                <p:cNvSpPr>
                  <a:spLocks noRot="1" noChangeAspect="1" noMove="1" noResize="1" noEditPoints="1" noAdjustHandles="1" noChangeArrowheads="1" noChangeShapeType="1" noTextEdit="1"/>
                </p:cNvSpPr>
                <p:nvPr/>
              </p:nvSpPr>
              <p:spPr>
                <a:xfrm>
                  <a:off x="1211958" y="4588303"/>
                  <a:ext cx="480110" cy="534512"/>
                </a:xfrm>
                <a:prstGeom prst="rect">
                  <a:avLst/>
                </a:prstGeom>
                <a:blipFill>
                  <a:blip r:embed="rId15"/>
                  <a:stretch>
                    <a:fillRect/>
                  </a:stretch>
                </a:blipFill>
              </p:spPr>
              <p:txBody>
                <a:bodyPr/>
                <a:lstStyle/>
                <a:p>
                  <a:r>
                    <a:rPr lang="zh-CN" altLang="en-US">
                      <a:noFill/>
                    </a:rPr>
                    <a:t> </a:t>
                  </a:r>
                </a:p>
              </p:txBody>
            </p:sp>
          </mc:Fallback>
        </mc:AlternateContent>
      </p:grpSp>
      <p:grpSp>
        <p:nvGrpSpPr>
          <p:cNvPr id="464" name="组合 463">
            <a:extLst>
              <a:ext uri="{FF2B5EF4-FFF2-40B4-BE49-F238E27FC236}">
                <a16:creationId xmlns:a16="http://schemas.microsoft.com/office/drawing/2014/main" id="{DDD47461-2C94-468D-AD34-9AB8A8BA6931}"/>
              </a:ext>
            </a:extLst>
          </p:cNvPr>
          <p:cNvGrpSpPr/>
          <p:nvPr/>
        </p:nvGrpSpPr>
        <p:grpSpPr>
          <a:xfrm>
            <a:off x="3434806" y="2460325"/>
            <a:ext cx="618741" cy="617662"/>
            <a:chOff x="1211958" y="4443387"/>
            <a:chExt cx="618741" cy="679428"/>
          </a:xfrm>
          <a:solidFill>
            <a:schemeClr val="accent3">
              <a:lumMod val="40000"/>
              <a:lumOff val="60000"/>
            </a:schemeClr>
          </a:solidFill>
          <a:scene3d>
            <a:camera prst="isometricLeftDown"/>
            <a:lightRig rig="threePt" dir="t"/>
          </a:scene3d>
        </p:grpSpPr>
        <p:sp>
          <p:nvSpPr>
            <p:cNvPr id="465" name="矩形 464">
              <a:extLst>
                <a:ext uri="{FF2B5EF4-FFF2-40B4-BE49-F238E27FC236}">
                  <a16:creationId xmlns:a16="http://schemas.microsoft.com/office/drawing/2014/main" id="{4E4F4852-D200-41FB-87EA-3C4904712CC0}"/>
                </a:ext>
              </a:extLst>
            </p:cNvPr>
            <p:cNvSpPr/>
            <p:nvPr/>
          </p:nvSpPr>
          <p:spPr>
            <a:xfrm>
              <a:off x="1350589" y="4443387"/>
              <a:ext cx="480110" cy="534512"/>
            </a:xfrm>
            <a:prstGeom prst="rect">
              <a:avLst/>
            </a:prstGeom>
            <a:grpFill/>
            <a:ln w="19050">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66" name="矩形 465">
              <a:extLst>
                <a:ext uri="{FF2B5EF4-FFF2-40B4-BE49-F238E27FC236}">
                  <a16:creationId xmlns:a16="http://schemas.microsoft.com/office/drawing/2014/main" id="{EF873379-7E01-4F12-8558-B425D5C4DEB1}"/>
                </a:ext>
              </a:extLst>
            </p:cNvPr>
            <p:cNvSpPr/>
            <p:nvPr/>
          </p:nvSpPr>
          <p:spPr>
            <a:xfrm>
              <a:off x="1302964" y="4488833"/>
              <a:ext cx="480110" cy="534512"/>
            </a:xfrm>
            <a:prstGeom prst="rect">
              <a:avLst/>
            </a:prstGeom>
            <a:grpFill/>
            <a:ln w="19050">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67" name="矩形 466">
              <a:extLst>
                <a:ext uri="{FF2B5EF4-FFF2-40B4-BE49-F238E27FC236}">
                  <a16:creationId xmlns:a16="http://schemas.microsoft.com/office/drawing/2014/main" id="{8BBC273E-AF48-4703-8F9A-633F618356E3}"/>
                </a:ext>
              </a:extLst>
            </p:cNvPr>
            <p:cNvSpPr/>
            <p:nvPr/>
          </p:nvSpPr>
          <p:spPr>
            <a:xfrm>
              <a:off x="1255762" y="4532377"/>
              <a:ext cx="480110" cy="534512"/>
            </a:xfrm>
            <a:prstGeom prst="rect">
              <a:avLst/>
            </a:prstGeom>
            <a:grpFill/>
            <a:ln w="19050">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468" name="矩形 467">
              <a:extLst>
                <a:ext uri="{FF2B5EF4-FFF2-40B4-BE49-F238E27FC236}">
                  <a16:creationId xmlns:a16="http://schemas.microsoft.com/office/drawing/2014/main" id="{756CAA1A-4068-4B92-833F-7897E26A4AD8}"/>
                </a:ext>
              </a:extLst>
            </p:cNvPr>
            <p:cNvSpPr/>
            <p:nvPr/>
          </p:nvSpPr>
          <p:spPr>
            <a:xfrm>
              <a:off x="1211958" y="4588303"/>
              <a:ext cx="480110" cy="534512"/>
            </a:xfrm>
            <a:prstGeom prst="rect">
              <a:avLst/>
            </a:prstGeom>
            <a:grpFill/>
            <a:ln w="19050">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1"/>
                </a:solidFill>
              </a:endParaRPr>
            </a:p>
          </p:txBody>
        </p:sp>
      </p:grpSp>
      <p:cxnSp>
        <p:nvCxnSpPr>
          <p:cNvPr id="486" name="直接箭头连接符 485">
            <a:extLst>
              <a:ext uri="{FF2B5EF4-FFF2-40B4-BE49-F238E27FC236}">
                <a16:creationId xmlns:a16="http://schemas.microsoft.com/office/drawing/2014/main" id="{BB537890-D3A9-4C31-AA0B-B0F1BDC3F77D}"/>
              </a:ext>
            </a:extLst>
          </p:cNvPr>
          <p:cNvCxnSpPr>
            <a:cxnSpLocks/>
          </p:cNvCxnSpPr>
          <p:nvPr/>
        </p:nvCxnSpPr>
        <p:spPr>
          <a:xfrm flipV="1">
            <a:off x="1904534" y="4472996"/>
            <a:ext cx="733178" cy="5464"/>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493" name="矩形: 圆角 492">
            <a:extLst>
              <a:ext uri="{FF2B5EF4-FFF2-40B4-BE49-F238E27FC236}">
                <a16:creationId xmlns:a16="http://schemas.microsoft.com/office/drawing/2014/main" id="{72E4ED2C-016A-4ACD-99E7-2F36F3060AAD}"/>
              </a:ext>
            </a:extLst>
          </p:cNvPr>
          <p:cNvSpPr/>
          <p:nvPr/>
        </p:nvSpPr>
        <p:spPr>
          <a:xfrm>
            <a:off x="959416" y="3373751"/>
            <a:ext cx="3949467" cy="1451019"/>
          </a:xfrm>
          <a:prstGeom prst="roundRect">
            <a:avLst/>
          </a:prstGeom>
          <a:noFill/>
          <a:ln>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494" name="直接箭头连接符 493">
            <a:extLst>
              <a:ext uri="{FF2B5EF4-FFF2-40B4-BE49-F238E27FC236}">
                <a16:creationId xmlns:a16="http://schemas.microsoft.com/office/drawing/2014/main" id="{6510EABE-D212-4FEA-A931-E56DF7C8D8B3}"/>
              </a:ext>
            </a:extLst>
          </p:cNvPr>
          <p:cNvCxnSpPr>
            <a:cxnSpLocks/>
          </p:cNvCxnSpPr>
          <p:nvPr/>
        </p:nvCxnSpPr>
        <p:spPr>
          <a:xfrm>
            <a:off x="3444161" y="3711501"/>
            <a:ext cx="4972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9" name="矩形 528">
            <a:extLst>
              <a:ext uri="{FF2B5EF4-FFF2-40B4-BE49-F238E27FC236}">
                <a16:creationId xmlns:a16="http://schemas.microsoft.com/office/drawing/2014/main" id="{7FB6A19B-6A3C-4CC0-9002-9075BF4A0FBB}"/>
              </a:ext>
            </a:extLst>
          </p:cNvPr>
          <p:cNvSpPr/>
          <p:nvPr/>
        </p:nvSpPr>
        <p:spPr>
          <a:xfrm>
            <a:off x="1153180" y="5015540"/>
            <a:ext cx="945372" cy="27462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t>Backbone</a:t>
            </a:r>
            <a:endParaRPr lang="zh-CN" altLang="en-US" sz="1400" dirty="0"/>
          </a:p>
        </p:txBody>
      </p:sp>
      <p:cxnSp>
        <p:nvCxnSpPr>
          <p:cNvPr id="545" name="直接箭头连接符 544">
            <a:extLst>
              <a:ext uri="{FF2B5EF4-FFF2-40B4-BE49-F238E27FC236}">
                <a16:creationId xmlns:a16="http://schemas.microsoft.com/office/drawing/2014/main" id="{EB66CAF7-1566-436D-B9D2-73C4E961AE16}"/>
              </a:ext>
            </a:extLst>
          </p:cNvPr>
          <p:cNvCxnSpPr>
            <a:cxnSpLocks/>
          </p:cNvCxnSpPr>
          <p:nvPr/>
        </p:nvCxnSpPr>
        <p:spPr>
          <a:xfrm flipV="1">
            <a:off x="4401681" y="5273416"/>
            <a:ext cx="777090" cy="46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6" name="直接箭头连接符 545">
            <a:extLst>
              <a:ext uri="{FF2B5EF4-FFF2-40B4-BE49-F238E27FC236}">
                <a16:creationId xmlns:a16="http://schemas.microsoft.com/office/drawing/2014/main" id="{AA51E24C-FB02-4D6D-8F5E-AF20D68D83F7}"/>
              </a:ext>
            </a:extLst>
          </p:cNvPr>
          <p:cNvCxnSpPr>
            <a:cxnSpLocks/>
            <a:stCxn id="608" idx="6"/>
          </p:cNvCxnSpPr>
          <p:nvPr/>
        </p:nvCxnSpPr>
        <p:spPr>
          <a:xfrm>
            <a:off x="3841422" y="5830468"/>
            <a:ext cx="360981"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grpSp>
        <p:nvGrpSpPr>
          <p:cNvPr id="547" name="组合 546">
            <a:extLst>
              <a:ext uri="{FF2B5EF4-FFF2-40B4-BE49-F238E27FC236}">
                <a16:creationId xmlns:a16="http://schemas.microsoft.com/office/drawing/2014/main" id="{A7BFB7A4-DF2E-4EDC-8A53-89E98C6315DE}"/>
              </a:ext>
            </a:extLst>
          </p:cNvPr>
          <p:cNvGrpSpPr/>
          <p:nvPr/>
        </p:nvGrpSpPr>
        <p:grpSpPr>
          <a:xfrm>
            <a:off x="1380620" y="6011242"/>
            <a:ext cx="618741" cy="617662"/>
            <a:chOff x="1211958" y="4443387"/>
            <a:chExt cx="618741" cy="679428"/>
          </a:xfrm>
          <a:scene3d>
            <a:camera prst="isometricLeftDown"/>
            <a:lightRig rig="threePt" dir="t"/>
          </a:scene3d>
        </p:grpSpPr>
        <p:sp>
          <p:nvSpPr>
            <p:cNvPr id="548" name="矩形 547">
              <a:extLst>
                <a:ext uri="{FF2B5EF4-FFF2-40B4-BE49-F238E27FC236}">
                  <a16:creationId xmlns:a16="http://schemas.microsoft.com/office/drawing/2014/main" id="{ED6C58CA-D8C9-4917-ADD7-BD8C4F9CDBD6}"/>
                </a:ext>
              </a:extLst>
            </p:cNvPr>
            <p:cNvSpPr/>
            <p:nvPr/>
          </p:nvSpPr>
          <p:spPr>
            <a:xfrm>
              <a:off x="1350589" y="444338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549" name="矩形 548">
              <a:extLst>
                <a:ext uri="{FF2B5EF4-FFF2-40B4-BE49-F238E27FC236}">
                  <a16:creationId xmlns:a16="http://schemas.microsoft.com/office/drawing/2014/main" id="{FB2E1973-BE09-4F4D-80CD-69CB8DD453B6}"/>
                </a:ext>
              </a:extLst>
            </p:cNvPr>
            <p:cNvSpPr/>
            <p:nvPr/>
          </p:nvSpPr>
          <p:spPr>
            <a:xfrm>
              <a:off x="1302964" y="448883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p:sp>
          <p:nvSpPr>
            <p:cNvPr id="550" name="矩形 549">
              <a:extLst>
                <a:ext uri="{FF2B5EF4-FFF2-40B4-BE49-F238E27FC236}">
                  <a16:creationId xmlns:a16="http://schemas.microsoft.com/office/drawing/2014/main" id="{F9529994-39A4-4255-8693-6D8A017190DA}"/>
                </a:ext>
              </a:extLst>
            </p:cNvPr>
            <p:cNvSpPr/>
            <p:nvPr/>
          </p:nvSpPr>
          <p:spPr>
            <a:xfrm>
              <a:off x="1255762" y="4532377"/>
              <a:ext cx="480110" cy="53451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F</a:t>
              </a:r>
              <a:endParaRPr lang="zh-CN" altLang="en-US" dirty="0"/>
            </a:p>
          </p:txBody>
        </p:sp>
        <mc:AlternateContent xmlns:mc="http://schemas.openxmlformats.org/markup-compatibility/2006" xmlns:a14="http://schemas.microsoft.com/office/drawing/2010/main">
          <mc:Choice Requires="a14">
            <p:sp>
              <p:nvSpPr>
                <p:cNvPr id="551" name="矩形 550">
                  <a:extLst>
                    <a:ext uri="{FF2B5EF4-FFF2-40B4-BE49-F238E27FC236}">
                      <a16:creationId xmlns:a16="http://schemas.microsoft.com/office/drawing/2014/main" id="{0B0FC462-E4E7-474E-A806-77A3F936BC94}"/>
                    </a:ext>
                  </a:extLst>
                </p:cNvPr>
                <p:cNvSpPr/>
                <p:nvPr/>
              </p:nvSpPr>
              <p:spPr>
                <a:xfrm>
                  <a:off x="1211958" y="4588303"/>
                  <a:ext cx="480110" cy="534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𝐹</m:t>
                        </m:r>
                      </m:oMath>
                    </m:oMathPara>
                  </a14:m>
                  <a:endParaRPr lang="zh-CN" altLang="en-US" dirty="0">
                    <a:solidFill>
                      <a:schemeClr val="tx1"/>
                    </a:solidFill>
                  </a:endParaRPr>
                </a:p>
              </p:txBody>
            </p:sp>
          </mc:Choice>
          <mc:Fallback xmlns="">
            <p:sp>
              <p:nvSpPr>
                <p:cNvPr id="551" name="矩形 550">
                  <a:extLst>
                    <a:ext uri="{FF2B5EF4-FFF2-40B4-BE49-F238E27FC236}">
                      <a16:creationId xmlns:a16="http://schemas.microsoft.com/office/drawing/2014/main" id="{0B0FC462-E4E7-474E-A806-77A3F936BC94}"/>
                    </a:ext>
                  </a:extLst>
                </p:cNvPr>
                <p:cNvSpPr>
                  <a:spLocks noRot="1" noChangeAspect="1" noMove="1" noResize="1" noEditPoints="1" noAdjustHandles="1" noChangeArrowheads="1" noChangeShapeType="1" noTextEdit="1"/>
                </p:cNvSpPr>
                <p:nvPr/>
              </p:nvSpPr>
              <p:spPr>
                <a:xfrm>
                  <a:off x="1211958" y="4588303"/>
                  <a:ext cx="480110" cy="534512"/>
                </a:xfrm>
                <a:prstGeom prst="rect">
                  <a:avLst/>
                </a:prstGeom>
                <a:blipFill>
                  <a:blip r:embed="rId16"/>
                  <a:stretch>
                    <a:fillRect/>
                  </a:stretch>
                </a:blipFill>
              </p:spPr>
              <p:txBody>
                <a:bodyPr/>
                <a:lstStyle/>
                <a:p>
                  <a:r>
                    <a:rPr lang="zh-CN" altLang="en-US">
                      <a:noFill/>
                    </a:rPr>
                    <a:t> </a:t>
                  </a:r>
                </a:p>
              </p:txBody>
            </p:sp>
          </mc:Fallback>
        </mc:AlternateContent>
      </p:grpSp>
      <p:cxnSp>
        <p:nvCxnSpPr>
          <p:cNvPr id="552" name="连接符: 肘形 551">
            <a:extLst>
              <a:ext uri="{FF2B5EF4-FFF2-40B4-BE49-F238E27FC236}">
                <a16:creationId xmlns:a16="http://schemas.microsoft.com/office/drawing/2014/main" id="{905E0908-D8A3-4EF1-BDCF-8E57F6E20B06}"/>
              </a:ext>
            </a:extLst>
          </p:cNvPr>
          <p:cNvCxnSpPr>
            <a:cxnSpLocks/>
            <a:stCxn id="529" idx="3"/>
            <a:endCxn id="551" idx="1"/>
          </p:cNvCxnSpPr>
          <p:nvPr/>
        </p:nvCxnSpPr>
        <p:spPr>
          <a:xfrm flipH="1">
            <a:off x="1380620" y="5152852"/>
            <a:ext cx="717932" cy="1233092"/>
          </a:xfrm>
          <a:prstGeom prst="bentConnector5">
            <a:avLst>
              <a:gd name="adj1" fmla="val -12382"/>
              <a:gd name="adj2" fmla="val 22543"/>
              <a:gd name="adj3" fmla="val 13184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直接箭头连接符 552">
            <a:extLst>
              <a:ext uri="{FF2B5EF4-FFF2-40B4-BE49-F238E27FC236}">
                <a16:creationId xmlns:a16="http://schemas.microsoft.com/office/drawing/2014/main" id="{AC8DA7B8-3A5A-406F-B34C-CA42D70039A0}"/>
              </a:ext>
            </a:extLst>
          </p:cNvPr>
          <p:cNvCxnSpPr>
            <a:cxnSpLocks/>
          </p:cNvCxnSpPr>
          <p:nvPr/>
        </p:nvCxnSpPr>
        <p:spPr>
          <a:xfrm>
            <a:off x="1918811" y="6490637"/>
            <a:ext cx="32599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4" name="组合 553">
            <a:extLst>
              <a:ext uri="{FF2B5EF4-FFF2-40B4-BE49-F238E27FC236}">
                <a16:creationId xmlns:a16="http://schemas.microsoft.com/office/drawing/2014/main" id="{E77CFAED-E8D0-4435-BB36-B74AC8CCE3DF}"/>
              </a:ext>
            </a:extLst>
          </p:cNvPr>
          <p:cNvGrpSpPr/>
          <p:nvPr/>
        </p:nvGrpSpPr>
        <p:grpSpPr>
          <a:xfrm>
            <a:off x="4192268" y="4965974"/>
            <a:ext cx="574354" cy="523742"/>
            <a:chOff x="2542445" y="5243024"/>
            <a:chExt cx="574354" cy="523742"/>
          </a:xfrm>
        </p:grpSpPr>
        <p:sp>
          <p:nvSpPr>
            <p:cNvPr id="555" name="矩形 554">
              <a:extLst>
                <a:ext uri="{FF2B5EF4-FFF2-40B4-BE49-F238E27FC236}">
                  <a16:creationId xmlns:a16="http://schemas.microsoft.com/office/drawing/2014/main" id="{9C6DF941-8CBC-46FE-9A89-7E47CD3ACCBB}"/>
                </a:ext>
              </a:extLst>
            </p:cNvPr>
            <p:cNvSpPr/>
            <p:nvPr/>
          </p:nvSpPr>
          <p:spPr>
            <a:xfrm>
              <a:off x="2636689" y="5243024"/>
              <a:ext cx="480110" cy="485920"/>
            </a:xfrm>
            <a:prstGeom prst="rect">
              <a:avLst/>
            </a:prstGeom>
            <a:solidFill>
              <a:schemeClr val="accent1">
                <a:lumMod val="40000"/>
                <a:lumOff val="60000"/>
              </a:schemeClr>
            </a:solidFill>
            <a:ln>
              <a:solidFill>
                <a:schemeClr val="accent1"/>
              </a:solidFill>
            </a:ln>
            <a:scene3d>
              <a:camera prst="isometricLeftDown"/>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i="1" dirty="0">
                  <a:solidFill>
                    <a:schemeClr val="tx1"/>
                  </a:solidFill>
                  <a:latin typeface="Cambria Math" panose="02040503050406030204" pitchFamily="18" charset="0"/>
                </a:rPr>
                <a:t>F</a:t>
              </a:r>
              <a:endParaRPr lang="zh-CN" altLang="en-US" i="1" dirty="0">
                <a:solidFill>
                  <a:schemeClr val="tx1"/>
                </a:solidFill>
                <a:latin typeface="Cambria Math" panose="02040503050406030204" pitchFamily="18" charset="0"/>
              </a:endParaRPr>
            </a:p>
          </p:txBody>
        </p:sp>
        <p:sp>
          <p:nvSpPr>
            <p:cNvPr id="556" name="矩形 555">
              <a:extLst>
                <a:ext uri="{FF2B5EF4-FFF2-40B4-BE49-F238E27FC236}">
                  <a16:creationId xmlns:a16="http://schemas.microsoft.com/office/drawing/2014/main" id="{326230E6-DB4D-41D8-A066-17CBDA448750}"/>
                </a:ext>
              </a:extLst>
            </p:cNvPr>
            <p:cNvSpPr/>
            <p:nvPr/>
          </p:nvSpPr>
          <p:spPr>
            <a:xfrm>
              <a:off x="2600732" y="5258423"/>
              <a:ext cx="480110" cy="485920"/>
            </a:xfrm>
            <a:prstGeom prst="rect">
              <a:avLst/>
            </a:prstGeom>
            <a:solidFill>
              <a:srgbClr val="4F81BD"/>
            </a:solidFill>
            <a:ln>
              <a:solidFill>
                <a:schemeClr val="accent1"/>
              </a:solidFill>
            </a:ln>
            <a:scene3d>
              <a:camera prst="isometricLeftDown"/>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i="1" dirty="0">
                  <a:solidFill>
                    <a:schemeClr val="tx1"/>
                  </a:solidFill>
                  <a:latin typeface="Cambria Math" panose="02040503050406030204" pitchFamily="18" charset="0"/>
                </a:rPr>
                <a:t>F</a:t>
              </a:r>
              <a:endParaRPr lang="zh-CN" altLang="en-US" i="1" dirty="0">
                <a:solidFill>
                  <a:schemeClr val="tx1"/>
                </a:solidFill>
                <a:latin typeface="Cambria Math" panose="02040503050406030204" pitchFamily="18" charset="0"/>
              </a:endParaRPr>
            </a:p>
          </p:txBody>
        </p:sp>
        <p:sp>
          <p:nvSpPr>
            <p:cNvPr id="557" name="矩形 556">
              <a:extLst>
                <a:ext uri="{FF2B5EF4-FFF2-40B4-BE49-F238E27FC236}">
                  <a16:creationId xmlns:a16="http://schemas.microsoft.com/office/drawing/2014/main" id="{F1C86C72-EC40-41CF-88B7-E0BC5E29EF11}"/>
                </a:ext>
              </a:extLst>
            </p:cNvPr>
            <p:cNvSpPr/>
            <p:nvPr/>
          </p:nvSpPr>
          <p:spPr>
            <a:xfrm>
              <a:off x="2574817" y="5265447"/>
              <a:ext cx="480110" cy="485920"/>
            </a:xfrm>
            <a:prstGeom prst="rect">
              <a:avLst/>
            </a:prstGeom>
            <a:solidFill>
              <a:schemeClr val="accent1">
                <a:lumMod val="40000"/>
                <a:lumOff val="60000"/>
              </a:schemeClr>
            </a:solidFill>
            <a:ln>
              <a:solidFill>
                <a:schemeClr val="accent1"/>
              </a:solidFill>
            </a:ln>
            <a:scene3d>
              <a:camera prst="isometricLeftDown"/>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i="1" dirty="0">
                  <a:solidFill>
                    <a:schemeClr val="tx1"/>
                  </a:solidFill>
                  <a:latin typeface="Cambria Math" panose="02040503050406030204" pitchFamily="18" charset="0"/>
                </a:rPr>
                <a:t>F</a:t>
              </a:r>
              <a:endParaRPr lang="zh-CN" altLang="en-US" i="1"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8" name="矩形 557">
                  <a:extLst>
                    <a:ext uri="{FF2B5EF4-FFF2-40B4-BE49-F238E27FC236}">
                      <a16:creationId xmlns:a16="http://schemas.microsoft.com/office/drawing/2014/main" id="{C2031AD5-4A0F-4679-B4AE-EFD03FC23C33}"/>
                    </a:ext>
                  </a:extLst>
                </p:cNvPr>
                <p:cNvSpPr/>
                <p:nvPr/>
              </p:nvSpPr>
              <p:spPr>
                <a:xfrm>
                  <a:off x="2542445" y="5280846"/>
                  <a:ext cx="480110" cy="485920"/>
                </a:xfrm>
                <a:prstGeom prst="rect">
                  <a:avLst/>
                </a:prstGeom>
                <a:solidFill>
                  <a:srgbClr val="4F81BD"/>
                </a:solidFill>
                <a:ln>
                  <a:solidFill>
                    <a:schemeClr val="accent1"/>
                  </a:solidFill>
                </a:ln>
                <a:scene3d>
                  <a:camera prst="isometricLeftDown"/>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m:rPr>
                                <m:sty m:val="p"/>
                              </m:rPr>
                              <a:rPr lang="en-US" altLang="zh-CN" i="1" dirty="0">
                                <a:solidFill>
                                  <a:schemeClr val="tx1"/>
                                </a:solidFill>
                                <a:latin typeface="Cambria Math" panose="02040503050406030204" pitchFamily="18" charset="0"/>
                              </a:rPr>
                              <m:t>A</m:t>
                            </m:r>
                          </m:sub>
                        </m:sSub>
                      </m:oMath>
                    </m:oMathPara>
                  </a14:m>
                  <a:endParaRPr lang="zh-CN" altLang="en-US" i="1" dirty="0">
                    <a:solidFill>
                      <a:schemeClr val="tx1"/>
                    </a:solidFill>
                    <a:latin typeface="Cambria Math" panose="02040503050406030204" pitchFamily="18" charset="0"/>
                  </a:endParaRPr>
                </a:p>
              </p:txBody>
            </p:sp>
          </mc:Choice>
          <mc:Fallback xmlns="">
            <p:sp>
              <p:nvSpPr>
                <p:cNvPr id="558" name="矩形 557">
                  <a:extLst>
                    <a:ext uri="{FF2B5EF4-FFF2-40B4-BE49-F238E27FC236}">
                      <a16:creationId xmlns:a16="http://schemas.microsoft.com/office/drawing/2014/main" id="{C2031AD5-4A0F-4679-B4AE-EFD03FC23C33}"/>
                    </a:ext>
                  </a:extLst>
                </p:cNvPr>
                <p:cNvSpPr>
                  <a:spLocks noRot="1" noChangeAspect="1" noMove="1" noResize="1" noEditPoints="1" noAdjustHandles="1" noChangeArrowheads="1" noChangeShapeType="1" noTextEdit="1"/>
                </p:cNvSpPr>
                <p:nvPr/>
              </p:nvSpPr>
              <p:spPr>
                <a:xfrm>
                  <a:off x="2542445" y="5280846"/>
                  <a:ext cx="480110" cy="485920"/>
                </a:xfrm>
                <a:prstGeom prst="rect">
                  <a:avLst/>
                </a:prstGeom>
                <a:blipFill>
                  <a:blip r:embed="rId17"/>
                  <a:stretch>
                    <a:fillRect/>
                  </a:stretch>
                </a:blipFill>
                <a:ln>
                  <a:solidFill>
                    <a:schemeClr val="accent1"/>
                  </a:solidFill>
                </a:ln>
              </p:spPr>
              <p:txBody>
                <a:bodyPr/>
                <a:lstStyle/>
                <a:p>
                  <a:r>
                    <a:rPr lang="zh-CN" altLang="en-US">
                      <a:noFill/>
                    </a:rPr>
                    <a:t> </a:t>
                  </a:r>
                </a:p>
              </p:txBody>
            </p:sp>
          </mc:Fallback>
        </mc:AlternateContent>
      </p:grpSp>
      <p:grpSp>
        <p:nvGrpSpPr>
          <p:cNvPr id="616" name="组合 615">
            <a:extLst>
              <a:ext uri="{FF2B5EF4-FFF2-40B4-BE49-F238E27FC236}">
                <a16:creationId xmlns:a16="http://schemas.microsoft.com/office/drawing/2014/main" id="{480FA7F1-6457-459F-A20A-77D104D3F561}"/>
              </a:ext>
            </a:extLst>
          </p:cNvPr>
          <p:cNvGrpSpPr/>
          <p:nvPr/>
        </p:nvGrpSpPr>
        <p:grpSpPr>
          <a:xfrm>
            <a:off x="4182163" y="5618942"/>
            <a:ext cx="567627" cy="556844"/>
            <a:chOff x="3959264" y="5528238"/>
            <a:chExt cx="567627" cy="556844"/>
          </a:xfrm>
        </p:grpSpPr>
        <mc:AlternateContent xmlns:mc="http://schemas.openxmlformats.org/markup-compatibility/2006" xmlns:a14="http://schemas.microsoft.com/office/drawing/2010/main">
          <mc:Choice Requires="a14">
            <p:sp>
              <p:nvSpPr>
                <p:cNvPr id="526" name="矩形 525">
                  <a:extLst>
                    <a:ext uri="{FF2B5EF4-FFF2-40B4-BE49-F238E27FC236}">
                      <a16:creationId xmlns:a16="http://schemas.microsoft.com/office/drawing/2014/main" id="{29B7E36B-F193-46A9-A580-6CCF496D10CC}"/>
                    </a:ext>
                  </a:extLst>
                </p:cNvPr>
                <p:cNvSpPr/>
                <p:nvPr/>
              </p:nvSpPr>
              <p:spPr>
                <a:xfrm>
                  <a:off x="4046781" y="5528238"/>
                  <a:ext cx="480110" cy="485920"/>
                </a:xfrm>
                <a:prstGeom prst="rect">
                  <a:avLst/>
                </a:prstGeom>
                <a:solidFill>
                  <a:schemeClr val="accent6">
                    <a:lumMod val="40000"/>
                    <a:lumOff val="60000"/>
                  </a:schemeClr>
                </a:solidFill>
                <a:scene3d>
                  <a:camera prst="isometricLeft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𝐹</m:t>
                        </m:r>
                      </m:oMath>
                    </m:oMathPara>
                  </a14:m>
                  <a:endParaRPr lang="zh-CN" altLang="en-US" dirty="0">
                    <a:solidFill>
                      <a:schemeClr val="tx1"/>
                    </a:solidFill>
                  </a:endParaRPr>
                </a:p>
              </p:txBody>
            </p:sp>
          </mc:Choice>
          <mc:Fallback xmlns="">
            <p:sp>
              <p:nvSpPr>
                <p:cNvPr id="526" name="矩形 525">
                  <a:extLst>
                    <a:ext uri="{FF2B5EF4-FFF2-40B4-BE49-F238E27FC236}">
                      <a16:creationId xmlns:a16="http://schemas.microsoft.com/office/drawing/2014/main" id="{29B7E36B-F193-46A9-A580-6CCF496D10CC}"/>
                    </a:ext>
                  </a:extLst>
                </p:cNvPr>
                <p:cNvSpPr>
                  <a:spLocks noRot="1" noChangeAspect="1" noMove="1" noResize="1" noEditPoints="1" noAdjustHandles="1" noChangeArrowheads="1" noChangeShapeType="1" noTextEdit="1"/>
                </p:cNvSpPr>
                <p:nvPr/>
              </p:nvSpPr>
              <p:spPr>
                <a:xfrm>
                  <a:off x="4046781" y="5528238"/>
                  <a:ext cx="480110" cy="4859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7" name="矩形 526">
                  <a:extLst>
                    <a:ext uri="{FF2B5EF4-FFF2-40B4-BE49-F238E27FC236}">
                      <a16:creationId xmlns:a16="http://schemas.microsoft.com/office/drawing/2014/main" id="{EA3908A1-815B-47D2-8B42-AD2DE6DB787E}"/>
                    </a:ext>
                  </a:extLst>
                </p:cNvPr>
                <p:cNvSpPr/>
                <p:nvPr/>
              </p:nvSpPr>
              <p:spPr>
                <a:xfrm>
                  <a:off x="4015885" y="5553994"/>
                  <a:ext cx="480110" cy="485920"/>
                </a:xfrm>
                <a:prstGeom prst="rect">
                  <a:avLst/>
                </a:prstGeom>
                <a:scene3d>
                  <a:camera prst="isometricLeft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a:rPr lang="en-US" altLang="zh-CN" b="0" i="1" dirty="0" smtClean="0">
                                <a:solidFill>
                                  <a:schemeClr val="tx1"/>
                                </a:solidFill>
                                <a:latin typeface="Cambria Math" panose="02040503050406030204" pitchFamily="18" charset="0"/>
                              </a:rPr>
                              <m:t>𝑝</m:t>
                            </m:r>
                          </m:sub>
                        </m:sSub>
                      </m:oMath>
                    </m:oMathPara>
                  </a14:m>
                  <a:endParaRPr lang="zh-CN" altLang="en-US" dirty="0">
                    <a:solidFill>
                      <a:schemeClr val="tx1"/>
                    </a:solidFill>
                  </a:endParaRPr>
                </a:p>
              </p:txBody>
            </p:sp>
          </mc:Choice>
          <mc:Fallback xmlns="">
            <p:sp>
              <p:nvSpPr>
                <p:cNvPr id="527" name="矩形 526">
                  <a:extLst>
                    <a:ext uri="{FF2B5EF4-FFF2-40B4-BE49-F238E27FC236}">
                      <a16:creationId xmlns:a16="http://schemas.microsoft.com/office/drawing/2014/main" id="{EA3908A1-815B-47D2-8B42-AD2DE6DB787E}"/>
                    </a:ext>
                  </a:extLst>
                </p:cNvPr>
                <p:cNvSpPr>
                  <a:spLocks noRot="1" noChangeAspect="1" noMove="1" noResize="1" noEditPoints="1" noAdjustHandles="1" noChangeArrowheads="1" noChangeShapeType="1" noTextEdit="1"/>
                </p:cNvSpPr>
                <p:nvPr/>
              </p:nvSpPr>
              <p:spPr>
                <a:xfrm>
                  <a:off x="4015885" y="5553994"/>
                  <a:ext cx="480110" cy="4859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8" name="矩形 527">
                  <a:extLst>
                    <a:ext uri="{FF2B5EF4-FFF2-40B4-BE49-F238E27FC236}">
                      <a16:creationId xmlns:a16="http://schemas.microsoft.com/office/drawing/2014/main" id="{CED1CA40-6799-4DC8-AC0E-F487B111625E}"/>
                    </a:ext>
                  </a:extLst>
                </p:cNvPr>
                <p:cNvSpPr/>
                <p:nvPr/>
              </p:nvSpPr>
              <p:spPr>
                <a:xfrm>
                  <a:off x="3990160" y="5573406"/>
                  <a:ext cx="480110" cy="485920"/>
                </a:xfrm>
                <a:prstGeom prst="rect">
                  <a:avLst/>
                </a:prstGeom>
                <a:solidFill>
                  <a:schemeClr val="accent6">
                    <a:lumMod val="40000"/>
                    <a:lumOff val="60000"/>
                  </a:schemeClr>
                </a:solidFill>
                <a:scene3d>
                  <a:camera prst="isometricLeft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𝐹</m:t>
                        </m:r>
                      </m:oMath>
                    </m:oMathPara>
                  </a14:m>
                  <a:endParaRPr lang="zh-CN" altLang="en-US" dirty="0">
                    <a:solidFill>
                      <a:schemeClr val="tx1"/>
                    </a:solidFill>
                  </a:endParaRPr>
                </a:p>
              </p:txBody>
            </p:sp>
          </mc:Choice>
          <mc:Fallback xmlns="">
            <p:sp>
              <p:nvSpPr>
                <p:cNvPr id="528" name="矩形 527">
                  <a:extLst>
                    <a:ext uri="{FF2B5EF4-FFF2-40B4-BE49-F238E27FC236}">
                      <a16:creationId xmlns:a16="http://schemas.microsoft.com/office/drawing/2014/main" id="{CED1CA40-6799-4DC8-AC0E-F487B111625E}"/>
                    </a:ext>
                  </a:extLst>
                </p:cNvPr>
                <p:cNvSpPr>
                  <a:spLocks noRot="1" noChangeAspect="1" noMove="1" noResize="1" noEditPoints="1" noAdjustHandles="1" noChangeArrowheads="1" noChangeShapeType="1" noTextEdit="1"/>
                </p:cNvSpPr>
                <p:nvPr/>
              </p:nvSpPr>
              <p:spPr>
                <a:xfrm>
                  <a:off x="3990160" y="5573406"/>
                  <a:ext cx="480110" cy="4859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9" name="矩形 558">
                  <a:extLst>
                    <a:ext uri="{FF2B5EF4-FFF2-40B4-BE49-F238E27FC236}">
                      <a16:creationId xmlns:a16="http://schemas.microsoft.com/office/drawing/2014/main" id="{E5ABB0BD-3CD7-4EE1-984D-1A990EFFCAA2}"/>
                    </a:ext>
                  </a:extLst>
                </p:cNvPr>
                <p:cNvSpPr/>
                <p:nvPr/>
              </p:nvSpPr>
              <p:spPr>
                <a:xfrm>
                  <a:off x="3959264" y="5599162"/>
                  <a:ext cx="480110" cy="485920"/>
                </a:xfrm>
                <a:prstGeom prst="rect">
                  <a:avLst/>
                </a:prstGeom>
                <a:scene3d>
                  <a:camera prst="isometricLeft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solidFill>
                                  <a:schemeClr val="tx1"/>
                                </a:solidFill>
                                <a:latin typeface="Cambria Math" panose="02040503050406030204" pitchFamily="18" charset="0"/>
                              </a:rPr>
                            </m:ctrlPr>
                          </m:sSubPr>
                          <m:e>
                            <m:r>
                              <a:rPr lang="en-US" altLang="zh-CN" i="1" dirty="0" smtClean="0">
                                <a:solidFill>
                                  <a:schemeClr val="tx1"/>
                                </a:solidFill>
                                <a:latin typeface="Cambria Math" panose="02040503050406030204" pitchFamily="18" charset="0"/>
                              </a:rPr>
                              <m:t>𝐹</m:t>
                            </m:r>
                          </m:e>
                          <m:sub>
                            <m:r>
                              <a:rPr lang="en-US" altLang="zh-CN" b="0" i="1" dirty="0" smtClean="0">
                                <a:solidFill>
                                  <a:schemeClr val="tx1"/>
                                </a:solidFill>
                                <a:latin typeface="Cambria Math" panose="02040503050406030204" pitchFamily="18" charset="0"/>
                              </a:rPr>
                              <m:t>𝐴</m:t>
                            </m:r>
                          </m:sub>
                        </m:sSub>
                      </m:oMath>
                    </m:oMathPara>
                  </a14:m>
                  <a:endParaRPr lang="zh-CN" altLang="en-US" dirty="0">
                    <a:solidFill>
                      <a:schemeClr val="tx1"/>
                    </a:solidFill>
                  </a:endParaRPr>
                </a:p>
              </p:txBody>
            </p:sp>
          </mc:Choice>
          <mc:Fallback xmlns="">
            <p:sp>
              <p:nvSpPr>
                <p:cNvPr id="559" name="矩形 558">
                  <a:extLst>
                    <a:ext uri="{FF2B5EF4-FFF2-40B4-BE49-F238E27FC236}">
                      <a16:creationId xmlns:a16="http://schemas.microsoft.com/office/drawing/2014/main" id="{E5ABB0BD-3CD7-4EE1-984D-1A990EFFCAA2}"/>
                    </a:ext>
                  </a:extLst>
                </p:cNvPr>
                <p:cNvSpPr>
                  <a:spLocks noRot="1" noChangeAspect="1" noMove="1" noResize="1" noEditPoints="1" noAdjustHandles="1" noChangeArrowheads="1" noChangeShapeType="1" noTextEdit="1"/>
                </p:cNvSpPr>
                <p:nvPr/>
              </p:nvSpPr>
              <p:spPr>
                <a:xfrm>
                  <a:off x="3959264" y="5599162"/>
                  <a:ext cx="480110" cy="485920"/>
                </a:xfrm>
                <a:prstGeom prst="rect">
                  <a:avLst/>
                </a:prstGeom>
                <a:blipFill>
                  <a:blip r:embed="rId20"/>
                  <a:stretch>
                    <a:fillRect/>
                  </a:stretch>
                </a:blipFill>
              </p:spPr>
              <p:txBody>
                <a:bodyPr/>
                <a:lstStyle/>
                <a:p>
                  <a:r>
                    <a:rPr lang="zh-CN" altLang="en-US">
                      <a:noFill/>
                    </a:rPr>
                    <a:t> </a:t>
                  </a:r>
                </a:p>
              </p:txBody>
            </p:sp>
          </mc:Fallback>
        </mc:AlternateContent>
      </p:grpSp>
      <p:sp>
        <p:nvSpPr>
          <p:cNvPr id="562" name="矩形: 圆角 561">
            <a:extLst>
              <a:ext uri="{FF2B5EF4-FFF2-40B4-BE49-F238E27FC236}">
                <a16:creationId xmlns:a16="http://schemas.microsoft.com/office/drawing/2014/main" id="{B3E82B90-43A7-4DBF-B14D-4C485A4AF7C7}"/>
              </a:ext>
            </a:extLst>
          </p:cNvPr>
          <p:cNvSpPr/>
          <p:nvPr/>
        </p:nvSpPr>
        <p:spPr>
          <a:xfrm>
            <a:off x="976360" y="4898906"/>
            <a:ext cx="3932523" cy="1899825"/>
          </a:xfrm>
          <a:prstGeom prst="roundRect">
            <a:avLst/>
          </a:prstGeom>
          <a:noFill/>
          <a:ln>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563" name="直接箭头连接符 562">
            <a:extLst>
              <a:ext uri="{FF2B5EF4-FFF2-40B4-BE49-F238E27FC236}">
                <a16:creationId xmlns:a16="http://schemas.microsoft.com/office/drawing/2014/main" id="{4DFF0852-4C96-49D7-933B-2707C782DE72}"/>
              </a:ext>
            </a:extLst>
          </p:cNvPr>
          <p:cNvCxnSpPr>
            <a:cxnSpLocks/>
            <a:endCxn id="565" idx="0"/>
          </p:cNvCxnSpPr>
          <p:nvPr/>
        </p:nvCxnSpPr>
        <p:spPr>
          <a:xfrm>
            <a:off x="2893482" y="5097794"/>
            <a:ext cx="1" cy="351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564" name="图片 563">
            <a:extLst>
              <a:ext uri="{FF2B5EF4-FFF2-40B4-BE49-F238E27FC236}">
                <a16:creationId xmlns:a16="http://schemas.microsoft.com/office/drawing/2014/main" id="{78FE09A5-B9E6-4C1B-8147-65ABDF2A57AD}"/>
              </a:ext>
            </a:extLst>
          </p:cNvPr>
          <p:cNvPicPr>
            <a:picLocks noChangeAspect="1"/>
          </p:cNvPicPr>
          <p:nvPr/>
        </p:nvPicPr>
        <p:blipFill rotWithShape="1">
          <a:blip r:embed="rId21"/>
          <a:srcRect b="50003"/>
          <a:stretch/>
        </p:blipFill>
        <p:spPr>
          <a:xfrm>
            <a:off x="2324869" y="5733974"/>
            <a:ext cx="331878" cy="650703"/>
          </a:xfrm>
          <a:prstGeom prst="rect">
            <a:avLst/>
          </a:prstGeom>
        </p:spPr>
      </p:pic>
      <p:pic>
        <p:nvPicPr>
          <p:cNvPr id="565" name="图片 564">
            <a:extLst>
              <a:ext uri="{FF2B5EF4-FFF2-40B4-BE49-F238E27FC236}">
                <a16:creationId xmlns:a16="http://schemas.microsoft.com/office/drawing/2014/main" id="{9CD7D086-31A5-4FFF-BEAF-16863BC775CE}"/>
              </a:ext>
            </a:extLst>
          </p:cNvPr>
          <p:cNvPicPr>
            <a:picLocks noChangeAspect="1"/>
          </p:cNvPicPr>
          <p:nvPr/>
        </p:nvPicPr>
        <p:blipFill rotWithShape="1">
          <a:blip r:embed="rId21"/>
          <a:srcRect l="1" t="49937" r="1796"/>
          <a:stretch/>
        </p:blipFill>
        <p:spPr>
          <a:xfrm>
            <a:off x="2740249" y="5449039"/>
            <a:ext cx="306467" cy="612672"/>
          </a:xfrm>
          <a:prstGeom prst="rect">
            <a:avLst/>
          </a:prstGeom>
        </p:spPr>
      </p:pic>
      <p:sp>
        <p:nvSpPr>
          <p:cNvPr id="567" name="梯形 566">
            <a:extLst>
              <a:ext uri="{FF2B5EF4-FFF2-40B4-BE49-F238E27FC236}">
                <a16:creationId xmlns:a16="http://schemas.microsoft.com/office/drawing/2014/main" id="{CCFF7226-0253-4396-9492-6282850FFECA}"/>
              </a:ext>
            </a:extLst>
          </p:cNvPr>
          <p:cNvSpPr/>
          <p:nvPr/>
        </p:nvSpPr>
        <p:spPr>
          <a:xfrm rot="5400000">
            <a:off x="2553447" y="4802183"/>
            <a:ext cx="401666" cy="700988"/>
          </a:xfrm>
          <a:prstGeom prst="trapezoid">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dk1"/>
                </a:solidFill>
              </a:rPr>
              <a:t>Attend</a:t>
            </a:r>
            <a:endParaRPr lang="zh-CN" altLang="en-US" sz="1400" dirty="0">
              <a:solidFill>
                <a:schemeClr val="dk1"/>
              </a:solidFill>
            </a:endParaRPr>
          </a:p>
        </p:txBody>
      </p:sp>
      <p:cxnSp>
        <p:nvCxnSpPr>
          <p:cNvPr id="571" name="直接箭头连接符 570">
            <a:extLst>
              <a:ext uri="{FF2B5EF4-FFF2-40B4-BE49-F238E27FC236}">
                <a16:creationId xmlns:a16="http://schemas.microsoft.com/office/drawing/2014/main" id="{492D1B02-32E4-4DD4-A393-F400634B86D9}"/>
              </a:ext>
            </a:extLst>
          </p:cNvPr>
          <p:cNvCxnSpPr>
            <a:cxnSpLocks/>
            <a:endCxn id="529" idx="1"/>
          </p:cNvCxnSpPr>
          <p:nvPr/>
        </p:nvCxnSpPr>
        <p:spPr>
          <a:xfrm>
            <a:off x="810148" y="5152852"/>
            <a:ext cx="3430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直接箭头连接符 573">
            <a:extLst>
              <a:ext uri="{FF2B5EF4-FFF2-40B4-BE49-F238E27FC236}">
                <a16:creationId xmlns:a16="http://schemas.microsoft.com/office/drawing/2014/main" id="{E4070BDB-1BA8-4AD5-A6FD-DD0312B1ABC6}"/>
              </a:ext>
            </a:extLst>
          </p:cNvPr>
          <p:cNvCxnSpPr>
            <a:cxnSpLocks/>
            <a:endCxn id="567" idx="2"/>
          </p:cNvCxnSpPr>
          <p:nvPr/>
        </p:nvCxnSpPr>
        <p:spPr>
          <a:xfrm>
            <a:off x="2124990" y="5152677"/>
            <a:ext cx="27879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6" name="直接箭头连接符 585">
            <a:extLst>
              <a:ext uri="{FF2B5EF4-FFF2-40B4-BE49-F238E27FC236}">
                <a16:creationId xmlns:a16="http://schemas.microsoft.com/office/drawing/2014/main" id="{5F5DFC72-4429-4B46-8509-53FE2FD0224D}"/>
              </a:ext>
            </a:extLst>
          </p:cNvPr>
          <p:cNvCxnSpPr>
            <a:cxnSpLocks/>
            <a:endCxn id="564" idx="0"/>
          </p:cNvCxnSpPr>
          <p:nvPr/>
        </p:nvCxnSpPr>
        <p:spPr>
          <a:xfrm>
            <a:off x="2489224" y="5368524"/>
            <a:ext cx="1584" cy="365450"/>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grpSp>
        <p:nvGrpSpPr>
          <p:cNvPr id="595" name="组合 594">
            <a:extLst>
              <a:ext uri="{FF2B5EF4-FFF2-40B4-BE49-F238E27FC236}">
                <a16:creationId xmlns:a16="http://schemas.microsoft.com/office/drawing/2014/main" id="{67AE5E8F-A69A-4C39-A9A2-5907D74AB6C6}"/>
              </a:ext>
            </a:extLst>
          </p:cNvPr>
          <p:cNvGrpSpPr/>
          <p:nvPr/>
        </p:nvGrpSpPr>
        <p:grpSpPr>
          <a:xfrm>
            <a:off x="3364126" y="5183078"/>
            <a:ext cx="140689" cy="140689"/>
            <a:chOff x="6694394" y="4088578"/>
            <a:chExt cx="505671" cy="505671"/>
          </a:xfrm>
        </p:grpSpPr>
        <p:sp>
          <p:nvSpPr>
            <p:cNvPr id="593" name="椭圆 592">
              <a:extLst>
                <a:ext uri="{FF2B5EF4-FFF2-40B4-BE49-F238E27FC236}">
                  <a16:creationId xmlns:a16="http://schemas.microsoft.com/office/drawing/2014/main" id="{BD0E9931-9B44-4F01-A9AC-E91F544FED56}"/>
                </a:ext>
              </a:extLst>
            </p:cNvPr>
            <p:cNvSpPr/>
            <p:nvPr/>
          </p:nvSpPr>
          <p:spPr>
            <a:xfrm>
              <a:off x="6694394" y="4088578"/>
              <a:ext cx="505671" cy="505671"/>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椭圆 593">
              <a:extLst>
                <a:ext uri="{FF2B5EF4-FFF2-40B4-BE49-F238E27FC236}">
                  <a16:creationId xmlns:a16="http://schemas.microsoft.com/office/drawing/2014/main" id="{FDB7923F-265C-4353-AC13-17DFD71D896B}"/>
                </a:ext>
              </a:extLst>
            </p:cNvPr>
            <p:cNvSpPr/>
            <p:nvPr/>
          </p:nvSpPr>
          <p:spPr>
            <a:xfrm>
              <a:off x="6885951" y="4290213"/>
              <a:ext cx="139546" cy="139546"/>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596" name="连接符: 肘形 595">
            <a:extLst>
              <a:ext uri="{FF2B5EF4-FFF2-40B4-BE49-F238E27FC236}">
                <a16:creationId xmlns:a16="http://schemas.microsoft.com/office/drawing/2014/main" id="{945207FB-3BCC-467D-AC8E-A742A2849070}"/>
              </a:ext>
            </a:extLst>
          </p:cNvPr>
          <p:cNvCxnSpPr>
            <a:cxnSpLocks/>
            <a:stCxn id="565" idx="3"/>
            <a:endCxn id="593" idx="2"/>
          </p:cNvCxnSpPr>
          <p:nvPr/>
        </p:nvCxnSpPr>
        <p:spPr>
          <a:xfrm flipV="1">
            <a:off x="3046716" y="5253423"/>
            <a:ext cx="317410" cy="501952"/>
          </a:xfrm>
          <a:prstGeom prst="bentConnector3">
            <a:avLst>
              <a:gd name="adj1" fmla="val 50000"/>
            </a:avLst>
          </a:prstGeom>
          <a:ln w="1905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604" name="直接箭头连接符 603">
            <a:extLst>
              <a:ext uri="{FF2B5EF4-FFF2-40B4-BE49-F238E27FC236}">
                <a16:creationId xmlns:a16="http://schemas.microsoft.com/office/drawing/2014/main" id="{B064B299-1076-4B85-B693-44C0FCC5FAF3}"/>
              </a:ext>
            </a:extLst>
          </p:cNvPr>
          <p:cNvCxnSpPr>
            <a:cxnSpLocks/>
            <a:stCxn id="593" idx="6"/>
            <a:endCxn id="558" idx="1"/>
          </p:cNvCxnSpPr>
          <p:nvPr/>
        </p:nvCxnSpPr>
        <p:spPr>
          <a:xfrm flipV="1">
            <a:off x="3504815" y="5246756"/>
            <a:ext cx="687453" cy="66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607" name="组合 606">
            <a:extLst>
              <a:ext uri="{FF2B5EF4-FFF2-40B4-BE49-F238E27FC236}">
                <a16:creationId xmlns:a16="http://schemas.microsoft.com/office/drawing/2014/main" id="{B9204229-3997-42EF-9DE6-38346EF2B6C0}"/>
              </a:ext>
            </a:extLst>
          </p:cNvPr>
          <p:cNvGrpSpPr/>
          <p:nvPr/>
        </p:nvGrpSpPr>
        <p:grpSpPr>
          <a:xfrm>
            <a:off x="3701022" y="5760268"/>
            <a:ext cx="140400" cy="140400"/>
            <a:chOff x="6694394" y="4088578"/>
            <a:chExt cx="505671" cy="505671"/>
          </a:xfrm>
        </p:grpSpPr>
        <p:sp>
          <p:nvSpPr>
            <p:cNvPr id="608" name="椭圆 607">
              <a:extLst>
                <a:ext uri="{FF2B5EF4-FFF2-40B4-BE49-F238E27FC236}">
                  <a16:creationId xmlns:a16="http://schemas.microsoft.com/office/drawing/2014/main" id="{DB0C693B-4567-4F63-BF6A-B730537635AE}"/>
                </a:ext>
              </a:extLst>
            </p:cNvPr>
            <p:cNvSpPr/>
            <p:nvPr/>
          </p:nvSpPr>
          <p:spPr>
            <a:xfrm>
              <a:off x="6694394" y="4088578"/>
              <a:ext cx="505671" cy="505671"/>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椭圆 608">
              <a:extLst>
                <a:ext uri="{FF2B5EF4-FFF2-40B4-BE49-F238E27FC236}">
                  <a16:creationId xmlns:a16="http://schemas.microsoft.com/office/drawing/2014/main" id="{15FCE1BB-DBB1-4C51-B20F-5C74BF818F00}"/>
                </a:ext>
              </a:extLst>
            </p:cNvPr>
            <p:cNvSpPr/>
            <p:nvPr/>
          </p:nvSpPr>
          <p:spPr>
            <a:xfrm>
              <a:off x="6886034" y="4270259"/>
              <a:ext cx="139546" cy="139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10" name="直接箭头连接符 609">
            <a:extLst>
              <a:ext uri="{FF2B5EF4-FFF2-40B4-BE49-F238E27FC236}">
                <a16:creationId xmlns:a16="http://schemas.microsoft.com/office/drawing/2014/main" id="{10058217-5B9A-4119-AACA-6363ADD323D6}"/>
              </a:ext>
            </a:extLst>
          </p:cNvPr>
          <p:cNvCxnSpPr>
            <a:cxnSpLocks/>
            <a:endCxn id="608" idx="4"/>
          </p:cNvCxnSpPr>
          <p:nvPr/>
        </p:nvCxnSpPr>
        <p:spPr>
          <a:xfrm flipH="1" flipV="1">
            <a:off x="3771222" y="5900668"/>
            <a:ext cx="1491" cy="58754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617" name="连接符: 肘形 616">
            <a:extLst>
              <a:ext uri="{FF2B5EF4-FFF2-40B4-BE49-F238E27FC236}">
                <a16:creationId xmlns:a16="http://schemas.microsoft.com/office/drawing/2014/main" id="{F81FADD9-9DC8-44AA-92CD-AC50456D1672}"/>
              </a:ext>
            </a:extLst>
          </p:cNvPr>
          <p:cNvCxnSpPr>
            <a:cxnSpLocks/>
          </p:cNvCxnSpPr>
          <p:nvPr/>
        </p:nvCxnSpPr>
        <p:spPr>
          <a:xfrm flipV="1">
            <a:off x="2612659" y="5848817"/>
            <a:ext cx="1064092" cy="357765"/>
          </a:xfrm>
          <a:prstGeom prst="bentConnector3">
            <a:avLst>
              <a:gd name="adj1" fmla="val 8841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632" name="直接箭头连接符 631">
            <a:extLst>
              <a:ext uri="{FF2B5EF4-FFF2-40B4-BE49-F238E27FC236}">
                <a16:creationId xmlns:a16="http://schemas.microsoft.com/office/drawing/2014/main" id="{FB63E113-8439-4CAA-88FC-746909A96166}"/>
              </a:ext>
            </a:extLst>
          </p:cNvPr>
          <p:cNvCxnSpPr>
            <a:cxnSpLocks/>
          </p:cNvCxnSpPr>
          <p:nvPr/>
        </p:nvCxnSpPr>
        <p:spPr>
          <a:xfrm>
            <a:off x="4614737" y="2943412"/>
            <a:ext cx="564034"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665" name="矩形 664">
            <a:extLst>
              <a:ext uri="{FF2B5EF4-FFF2-40B4-BE49-F238E27FC236}">
                <a16:creationId xmlns:a16="http://schemas.microsoft.com/office/drawing/2014/main" id="{2BEDBD24-029B-4E6B-86B9-9B7EAF71F20C}"/>
              </a:ext>
            </a:extLst>
          </p:cNvPr>
          <p:cNvSpPr/>
          <p:nvPr/>
        </p:nvSpPr>
        <p:spPr>
          <a:xfrm>
            <a:off x="5585300" y="3411544"/>
            <a:ext cx="3740886" cy="1200329"/>
          </a:xfrm>
          <a:prstGeom prst="rect">
            <a:avLst/>
          </a:prstGeom>
        </p:spPr>
        <p:txBody>
          <a:bodyPr wrap="square">
            <a:spAutoFit/>
          </a:bodyPr>
          <a:lstStyle/>
          <a:p>
            <a:r>
              <a:rPr lang="en-US" altLang="zh-CN" b="1" dirty="0"/>
              <a:t>2. </a:t>
            </a:r>
            <a:r>
              <a:rPr lang="zh-CN" altLang="en-US" b="1" dirty="0"/>
              <a:t>Mining global and </a:t>
            </a:r>
            <a:r>
              <a:rPr lang="en-US" altLang="zh-CN" b="1" dirty="0"/>
              <a:t>part </a:t>
            </a:r>
            <a:r>
              <a:rPr lang="zh-CN" altLang="en-US" b="1" dirty="0"/>
              <a:t>information</a:t>
            </a:r>
            <a:endParaRPr lang="en-US" altLang="zh-CN" b="1" dirty="0"/>
          </a:p>
          <a:p>
            <a:r>
              <a:rPr lang="en-US" altLang="zh-CN" b="1" dirty="0"/>
              <a:t>• </a:t>
            </a:r>
            <a:r>
              <a:rPr lang="en-US" altLang="zh-CN" dirty="0" err="1"/>
              <a:t>FBP</a:t>
            </a:r>
            <a:r>
              <a:rPr lang="en-US" altLang="zh-CN" dirty="0"/>
              <a:t>-AL (</a:t>
            </a:r>
            <a:r>
              <a:rPr lang="en-US" altLang="zh-CN" dirty="0" err="1"/>
              <a:t>TNNLS’21</a:t>
            </a:r>
            <a:r>
              <a:rPr lang="en-US" altLang="zh-CN" dirty="0"/>
              <a:t>), </a:t>
            </a:r>
            <a:r>
              <a:rPr lang="en-US" altLang="zh-CN" dirty="0" err="1"/>
              <a:t>DTRM</a:t>
            </a:r>
            <a:r>
              <a:rPr lang="en-US" altLang="zh-CN" dirty="0"/>
              <a:t> (</a:t>
            </a:r>
            <a:r>
              <a:rPr lang="en-US" altLang="zh-CN" dirty="0" err="1"/>
              <a:t>TIFS’22</a:t>
            </a:r>
            <a:r>
              <a:rPr lang="en-US" altLang="zh-CN" dirty="0"/>
              <a:t>), etc.</a:t>
            </a:r>
            <a:endParaRPr lang="zh-CN" altLang="en-US" dirty="0"/>
          </a:p>
        </p:txBody>
      </p:sp>
      <p:sp>
        <p:nvSpPr>
          <p:cNvPr id="666" name="矩形 665">
            <a:extLst>
              <a:ext uri="{FF2B5EF4-FFF2-40B4-BE49-F238E27FC236}">
                <a16:creationId xmlns:a16="http://schemas.microsoft.com/office/drawing/2014/main" id="{40032266-20F1-4862-90D7-A1A9A3DE946A}"/>
              </a:ext>
            </a:extLst>
          </p:cNvPr>
          <p:cNvSpPr/>
          <p:nvPr/>
        </p:nvSpPr>
        <p:spPr>
          <a:xfrm>
            <a:off x="5587735" y="4727944"/>
            <a:ext cx="3628968" cy="1477328"/>
          </a:xfrm>
          <a:prstGeom prst="rect">
            <a:avLst/>
          </a:prstGeom>
        </p:spPr>
        <p:txBody>
          <a:bodyPr wrap="square">
            <a:spAutoFit/>
          </a:bodyPr>
          <a:lstStyle/>
          <a:p>
            <a:r>
              <a:rPr lang="en-US" altLang="zh-CN" b="1" dirty="0"/>
              <a:t>3. </a:t>
            </a:r>
            <a:r>
              <a:rPr lang="zh-CN" altLang="en-US" b="1" dirty="0"/>
              <a:t>Employing attention mechan</a:t>
            </a:r>
            <a:r>
              <a:rPr lang="en-US" altLang="zh-CN" b="1" dirty="0"/>
              <a:t>-</a:t>
            </a:r>
            <a:r>
              <a:rPr lang="zh-CN" altLang="en-US" b="1" dirty="0"/>
              <a:t>ism</a:t>
            </a:r>
            <a:endParaRPr lang="en-US" altLang="zh-CN" b="1" dirty="0"/>
          </a:p>
          <a:p>
            <a:r>
              <a:rPr lang="en-US" altLang="zh-CN" b="1" dirty="0"/>
              <a:t>•  </a:t>
            </a:r>
            <a:r>
              <a:rPr lang="en-US" altLang="zh-CN" dirty="0" err="1"/>
              <a:t>CoAL</a:t>
            </a:r>
            <a:r>
              <a:rPr lang="en-US" altLang="zh-CN" dirty="0"/>
              <a:t> (MM’ 20), </a:t>
            </a:r>
            <a:r>
              <a:rPr lang="en-US" altLang="zh-CN" dirty="0" err="1"/>
              <a:t>MPANet</a:t>
            </a:r>
            <a:r>
              <a:rPr lang="en-US" altLang="zh-CN" dirty="0"/>
              <a:t> (</a:t>
            </a:r>
            <a:r>
              <a:rPr lang="en-US" altLang="zh-CN" dirty="0" err="1"/>
              <a:t>CVPR’21</a:t>
            </a:r>
            <a:r>
              <a:rPr lang="en-US" altLang="zh-CN" dirty="0"/>
              <a:t>), </a:t>
            </a:r>
            <a:r>
              <a:rPr lang="en-US" altLang="zh-CN" dirty="0" err="1"/>
              <a:t>DFLN</a:t>
            </a:r>
            <a:r>
              <a:rPr lang="en-US" altLang="zh-CN" dirty="0"/>
              <a:t>-ViT (</a:t>
            </a:r>
            <a:r>
              <a:rPr lang="en-US" altLang="zh-CN" dirty="0" err="1"/>
              <a:t>TMM’22</a:t>
            </a:r>
            <a:r>
              <a:rPr lang="en-US" altLang="zh-CN" dirty="0"/>
              <a:t>), etc.</a:t>
            </a:r>
            <a:endParaRPr lang="zh-CN" altLang="en-US" b="1" dirty="0"/>
          </a:p>
        </p:txBody>
      </p:sp>
      <p:sp>
        <p:nvSpPr>
          <p:cNvPr id="667" name="矩形 666">
            <a:extLst>
              <a:ext uri="{FF2B5EF4-FFF2-40B4-BE49-F238E27FC236}">
                <a16:creationId xmlns:a16="http://schemas.microsoft.com/office/drawing/2014/main" id="{FF829547-784E-4976-AAA2-95EA654B4E57}"/>
              </a:ext>
            </a:extLst>
          </p:cNvPr>
          <p:cNvSpPr/>
          <p:nvPr/>
        </p:nvSpPr>
        <p:spPr>
          <a:xfrm>
            <a:off x="5567912" y="6035737"/>
            <a:ext cx="3518912" cy="646331"/>
          </a:xfrm>
          <a:prstGeom prst="rect">
            <a:avLst/>
          </a:prstGeom>
        </p:spPr>
        <p:txBody>
          <a:bodyPr wrap="none">
            <a:spAutoFit/>
          </a:bodyPr>
          <a:lstStyle/>
          <a:p>
            <a:r>
              <a:rPr lang="en-US" altLang="zh-CN" b="1" dirty="0"/>
              <a:t>4. </a:t>
            </a:r>
            <a:r>
              <a:rPr lang="zh-CN" altLang="en-US" b="1" dirty="0"/>
              <a:t>Metric learning </a:t>
            </a:r>
            <a:r>
              <a:rPr lang="en-US" altLang="zh-CN" b="1" dirty="0"/>
              <a:t>loss design, etc.</a:t>
            </a:r>
          </a:p>
          <a:p>
            <a:r>
              <a:rPr lang="en-US" altLang="zh-CN" b="1" dirty="0"/>
              <a:t>* </a:t>
            </a:r>
            <a:r>
              <a:rPr lang="en-US" altLang="zh-CN" dirty="0"/>
              <a:t>omitted</a:t>
            </a:r>
            <a:endParaRPr lang="zh-CN" altLang="en-US" dirty="0"/>
          </a:p>
        </p:txBody>
      </p:sp>
    </p:spTree>
    <p:extLst>
      <p:ext uri="{BB962C8B-B14F-4D97-AF65-F5344CB8AC3E}">
        <p14:creationId xmlns:p14="http://schemas.microsoft.com/office/powerpoint/2010/main" val="2287976808"/>
      </p:ext>
    </p:extLst>
  </p:cSld>
  <p:clrMapOvr>
    <a:masterClrMapping/>
  </p:clrMapOvr>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A09C64E-9EBC-4869-A6C9-8984EA08562E}">
  <we:reference id="wa104178141" version="3.10.0.152" store="zh-CN" storeType="OMEX"/>
  <we:alternateReferences>
    <we:reference id="wa104178141" version="3.10.0.152"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TM02900688[[fn=平面]]</Template>
  <TotalTime>53668</TotalTime>
  <Words>3277</Words>
  <Application>Microsoft Office PowerPoint</Application>
  <PresentationFormat>全屏显示(4:3)</PresentationFormat>
  <Paragraphs>434</Paragraphs>
  <Slides>36</Slides>
  <Notes>36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-apple-system</vt:lpstr>
      <vt:lpstr>黑体</vt:lpstr>
      <vt:lpstr>楷体</vt:lpstr>
      <vt:lpstr>宋体</vt:lpstr>
      <vt:lpstr>Arial</vt:lpstr>
      <vt:lpstr>Calibri</vt:lpstr>
      <vt:lpstr>Cambria</vt:lpstr>
      <vt:lpstr>Cambria Math</vt:lpstr>
      <vt:lpstr>Times New Roman</vt:lpstr>
      <vt:lpstr>Wingdings</vt:lpstr>
      <vt:lpstr>Office 主题</vt:lpstr>
      <vt:lpstr> Discover Cross-Modality Nuances for Visible-Infrared Person Re-Identification  (MPANet, CVPR’21)</vt:lpstr>
      <vt:lpstr>Reference</vt:lpstr>
      <vt:lpstr>Contents</vt:lpstr>
      <vt:lpstr>VI-ReID</vt:lpstr>
      <vt:lpstr>VI-ReID</vt:lpstr>
      <vt:lpstr>VI-ReID</vt:lpstr>
      <vt:lpstr>VI-ReID</vt:lpstr>
      <vt:lpstr>VI-ReID：Modality-specific information compensation </vt:lpstr>
      <vt:lpstr>VI-ReID:Modality-shared feature learning </vt:lpstr>
      <vt:lpstr>Contents</vt:lpstr>
      <vt:lpstr>1. Introduction</vt:lpstr>
      <vt:lpstr>2. Motivation</vt:lpstr>
      <vt:lpstr>3. Contribution</vt:lpstr>
      <vt:lpstr>3. Contribution</vt:lpstr>
      <vt:lpstr>4 Method</vt:lpstr>
      <vt:lpstr>4.1 Method: MAM</vt:lpstr>
      <vt:lpstr>4.1 Method: MAM</vt:lpstr>
      <vt:lpstr>4.2 Method: PAM</vt:lpstr>
      <vt:lpstr>4.2 Method: PAM</vt:lpstr>
      <vt:lpstr>4.2 Method: PAM</vt:lpstr>
      <vt:lpstr>4.3 Method: Mutual learning style modality alignment</vt:lpstr>
      <vt:lpstr>4.3 Method: Mutual learning style modality alignment</vt:lpstr>
      <vt:lpstr>4.3 Method: Mutual learning style modality alignment</vt:lpstr>
      <vt:lpstr>4.3 Method: Mutual learning style modality alignment</vt:lpstr>
      <vt:lpstr>4.4 Method: Total loss</vt:lpstr>
      <vt:lpstr>4.4 Method: Total loss</vt:lpstr>
      <vt:lpstr>4.4 Method: Total loss</vt:lpstr>
      <vt:lpstr>5 Experiments</vt:lpstr>
      <vt:lpstr>5 Experiments</vt:lpstr>
      <vt:lpstr>6. Ablation Study</vt:lpstr>
      <vt:lpstr>7. Insights</vt:lpstr>
      <vt:lpstr>7. Insights</vt:lpstr>
      <vt:lpstr>7. Insights</vt:lpstr>
      <vt:lpstr>8. Conclusion</vt:lpstr>
      <vt:lpstr>DEEN(CVPR’ 23)</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Energy-Aware Traffic Steering for Sustainable 5G</dc:title>
  <dc:creator>zhangshan</dc:creator>
  <cp:lastModifiedBy>zzx</cp:lastModifiedBy>
  <cp:revision>1174</cp:revision>
  <dcterms:created xsi:type="dcterms:W3CDTF">2015-08-08T14:03:16Z</dcterms:created>
  <dcterms:modified xsi:type="dcterms:W3CDTF">2023-05-10T05:19:15Z</dcterms:modified>
</cp:coreProperties>
</file>